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8" r:id="rId3"/>
  </p:sldMasterIdLst>
  <p:notesMasterIdLst>
    <p:notesMasterId r:id="rId12"/>
  </p:notesMasterIdLst>
  <p:sldIdLst>
    <p:sldId id="256" r:id="rId4"/>
    <p:sldId id="257" r:id="rId5"/>
    <p:sldId id="258" r:id="rId6"/>
    <p:sldId id="280" r:id="rId7"/>
    <p:sldId id="282" r:id="rId8"/>
    <p:sldId id="283" r:id="rId9"/>
    <p:sldId id="261" r:id="rId10"/>
    <p:sldId id="284" r:id="rId11"/>
    <p:sldId id="300" r:id="rId13"/>
    <p:sldId id="286" r:id="rId14"/>
    <p:sldId id="264" r:id="rId15"/>
    <p:sldId id="303" r:id="rId16"/>
    <p:sldId id="304" r:id="rId17"/>
    <p:sldId id="305" r:id="rId18"/>
    <p:sldId id="306" r:id="rId19"/>
    <p:sldId id="307" r:id="rId20"/>
    <p:sldId id="309" r:id="rId21"/>
    <p:sldId id="308" r:id="rId22"/>
    <p:sldId id="310" r:id="rId23"/>
    <p:sldId id="311" r:id="rId24"/>
    <p:sldId id="312" r:id="rId25"/>
    <p:sldId id="268" r:id="rId26"/>
    <p:sldId id="274" r:id="rId27"/>
    <p:sldId id="287" r:id="rId28"/>
    <p:sldId id="272" r:id="rId29"/>
    <p:sldId id="273" r:id="rId30"/>
    <p:sldId id="275" r:id="rId31"/>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2" autoAdjust="0"/>
    <p:restoredTop sz="95018" autoAdjust="0"/>
  </p:normalViewPr>
  <p:slideViewPr>
    <p:cSldViewPr snapToGrid="0" snapToObjects="1">
      <p:cViewPr varScale="1">
        <p:scale>
          <a:sx n="67" d="100"/>
          <a:sy n="67" d="100"/>
        </p:scale>
        <p:origin x="-930" y="-10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794" y="3715609"/>
            <a:ext cx="917267" cy="1963627"/>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5" name="矩形 4"/>
          <p:cNvSpPr/>
          <p:nvPr userDrawn="1"/>
        </p:nvSpPr>
        <p:spPr>
          <a:xfrm>
            <a:off x="8419775" y="3715609"/>
            <a:ext cx="3773020" cy="1963627"/>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7" name="矩形 6"/>
          <p:cNvSpPr/>
          <p:nvPr userDrawn="1"/>
        </p:nvSpPr>
        <p:spPr>
          <a:xfrm>
            <a:off x="1047417" y="5294702"/>
            <a:ext cx="7185255" cy="60959"/>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9" name="文本占位符 8"/>
          <p:cNvSpPr>
            <a:spLocks noGrp="1"/>
          </p:cNvSpPr>
          <p:nvPr>
            <p:ph type="body" sz="quarter" idx="10"/>
          </p:nvPr>
        </p:nvSpPr>
        <p:spPr>
          <a:xfrm>
            <a:off x="1105164" y="4381695"/>
            <a:ext cx="6413500" cy="913007"/>
          </a:xfrm>
          <a:prstGeom prst="rect">
            <a:avLst/>
          </a:prstGeom>
          <a:noFill/>
        </p:spPr>
        <p:txBody>
          <a:bodyPr wrap="square" rtlCol="0">
            <a:spAutoFit/>
          </a:bodyPr>
          <a:lstStyle>
            <a:lvl1pPr marL="0" indent="0">
              <a:buNone/>
              <a:defRPr kumimoji="1" lang="zh-CN" altLang="en-US" sz="5335" b="1" dirty="0" smtClean="0">
                <a:solidFill>
                  <a:schemeClr val="tx1">
                    <a:lumMod val="75000"/>
                    <a:lumOff val="25000"/>
                  </a:schemeClr>
                </a:solidFill>
                <a:cs typeface="+mn-ea"/>
              </a:defRPr>
            </a:lvl1pPr>
            <a:lvl2pPr>
              <a:defRPr lang="zh-CN" altLang="en-US" sz="1800" dirty="0" smtClean="0"/>
            </a:lvl2pPr>
            <a:lvl3pPr>
              <a:defRPr lang="zh-CN" altLang="en-US" sz="1800" dirty="0" smtClean="0"/>
            </a:lvl3pPr>
            <a:lvl4pPr>
              <a:defRPr lang="zh-CN" altLang="en-US" sz="1800" dirty="0" smtClean="0"/>
            </a:lvl4pPr>
            <a:lvl5pPr>
              <a:defRPr lang="zh-CN" altLang="en-US" sz="1800" dirty="0"/>
            </a:lvl5pPr>
          </a:lstStyle>
          <a:p>
            <a:pPr marL="0" lvl="0" defTabSz="913765"/>
            <a:endParaRPr lang="zh-CN" altLang="en-US" dirty="0"/>
          </a:p>
        </p:txBody>
      </p:sp>
      <p:sp>
        <p:nvSpPr>
          <p:cNvPr id="10" name="文本占位符 8"/>
          <p:cNvSpPr>
            <a:spLocks noGrp="1"/>
          </p:cNvSpPr>
          <p:nvPr>
            <p:ph type="body" sz="quarter" idx="11"/>
          </p:nvPr>
        </p:nvSpPr>
        <p:spPr>
          <a:xfrm>
            <a:off x="1105164" y="5360377"/>
            <a:ext cx="6413500" cy="338554"/>
          </a:xfrm>
          <a:prstGeom prst="rect">
            <a:avLst/>
          </a:prstGeom>
          <a:noFill/>
        </p:spPr>
        <p:txBody>
          <a:bodyPr wrap="square" rtlCol="0">
            <a:spAutoFit/>
          </a:bodyPr>
          <a:lstStyle>
            <a:lvl1pPr marL="0" indent="0">
              <a:buNone/>
              <a:defRPr kumimoji="1" lang="zh-CN" altLang="en-US" sz="1600" dirty="0">
                <a:solidFill>
                  <a:schemeClr val="tx1">
                    <a:lumMod val="75000"/>
                    <a:lumOff val="25000"/>
                  </a:schemeClr>
                </a:solidFill>
                <a:cs typeface="+mn-ea"/>
              </a:defRPr>
            </a:lvl1pPr>
          </a:lstStyle>
          <a:p>
            <a:pPr marL="0" lvl="0" defTabSz="913765"/>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4" name="矩形 3"/>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25961" y="3173472"/>
            <a:ext cx="263468" cy="23896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5"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lgn="l">
              <a:buNone/>
              <a:defRPr lang="zh-CN" altLang="en-US" sz="1335" dirty="0">
                <a:solidFill>
                  <a:prstClr val="black">
                    <a:lumMod val="75000"/>
                    <a:lumOff val="25000"/>
                  </a:prstClr>
                </a:solidFill>
                <a:cs typeface="+mn-ea"/>
              </a:defRPr>
            </a:lvl1pPr>
          </a:lstStyle>
          <a:p>
            <a:pPr marL="0" lvl="0" algn="r" defTabSz="913765">
              <a:lnSpc>
                <a:spcPct val="130000"/>
              </a:lnSpc>
            </a:pPr>
            <a:r>
              <a:rPr lang="en-US" altLang="zh-CN" dirty="0"/>
              <a:t>Add Text</a:t>
            </a:r>
            <a:endParaRPr lang="zh-CN" altLang="en-US" dirty="0"/>
          </a:p>
        </p:txBody>
      </p: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47" name="文本占位符 26"/>
          <p:cNvSpPr>
            <a:spLocks noGrp="1"/>
          </p:cNvSpPr>
          <p:nvPr>
            <p:ph type="body" sz="quarter" idx="14" hasCustomPrompt="1"/>
          </p:nvPr>
        </p:nvSpPr>
        <p:spPr>
          <a:xfrm>
            <a:off x="8410498" y="317347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8" name="文本占位符 26"/>
          <p:cNvSpPr>
            <a:spLocks noGrp="1"/>
          </p:cNvSpPr>
          <p:nvPr>
            <p:ph type="body" sz="quarter" idx="15" hasCustomPrompt="1"/>
          </p:nvPr>
        </p:nvSpPr>
        <p:spPr>
          <a:xfrm>
            <a:off x="8410498" y="347092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0" name="文本占位符 26"/>
          <p:cNvSpPr>
            <a:spLocks noGrp="1"/>
          </p:cNvSpPr>
          <p:nvPr>
            <p:ph type="body" sz="quarter" idx="16" hasCustomPrompt="1"/>
          </p:nvPr>
        </p:nvSpPr>
        <p:spPr>
          <a:xfrm>
            <a:off x="8410498" y="3971060"/>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1" name="文本占位符 26"/>
          <p:cNvSpPr>
            <a:spLocks noGrp="1"/>
          </p:cNvSpPr>
          <p:nvPr>
            <p:ph type="body" sz="quarter" idx="17" hasCustomPrompt="1"/>
          </p:nvPr>
        </p:nvSpPr>
        <p:spPr>
          <a:xfrm>
            <a:off x="8410498" y="4268514"/>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3" name="文本占位符 26"/>
          <p:cNvSpPr>
            <a:spLocks noGrp="1"/>
          </p:cNvSpPr>
          <p:nvPr>
            <p:ph type="body" sz="quarter" idx="18" hasCustomPrompt="1"/>
          </p:nvPr>
        </p:nvSpPr>
        <p:spPr>
          <a:xfrm>
            <a:off x="8410498" y="4745728"/>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4" name="文本占位符 26"/>
          <p:cNvSpPr>
            <a:spLocks noGrp="1"/>
          </p:cNvSpPr>
          <p:nvPr>
            <p:ph type="body" sz="quarter" idx="19" hasCustomPrompt="1"/>
          </p:nvPr>
        </p:nvSpPr>
        <p:spPr>
          <a:xfrm>
            <a:off x="8410498" y="5043182"/>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2449790"/>
            <a:ext cx="279296" cy="31133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5"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5" dirty="0">
                <a:solidFill>
                  <a:prstClr val="black">
                    <a:lumMod val="75000"/>
                    <a:lumOff val="25000"/>
                  </a:prstClr>
                </a:solidFill>
                <a:cs typeface="+mn-ea"/>
              </a:defRPr>
            </a:lvl1pPr>
          </a:lstStyle>
          <a:p>
            <a:pPr marL="0" lvl="0" algn="r" defTabSz="913765">
              <a:lnSpc>
                <a:spcPct val="130000"/>
              </a:lnSpc>
            </a:pPr>
            <a:r>
              <a:rPr lang="en-US" altLang="zh-CN" dirty="0"/>
              <a:t>Add Text</a:t>
            </a:r>
            <a:endParaRPr lang="zh-CN" altLang="en-US" dirty="0"/>
          </a:p>
        </p:txBody>
      </p:sp>
      <p:sp>
        <p:nvSpPr>
          <p:cNvPr id="39" name="等腰三角形 18"/>
          <p:cNvSpPr/>
          <p:nvPr userDrawn="1"/>
        </p:nvSpPr>
        <p:spPr>
          <a:xfrm rot="5400000">
            <a:off x="8153210" y="247358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cxnSp>
        <p:nvCxnSpPr>
          <p:cNvPr id="40" name="直线连接符 42"/>
          <p:cNvCxnSpPr/>
          <p:nvPr userDrawn="1"/>
        </p:nvCxnSpPr>
        <p:spPr>
          <a:xfrm>
            <a:off x="8377939" y="3132800"/>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hasCustomPrompt="1"/>
          </p:nvPr>
        </p:nvSpPr>
        <p:spPr>
          <a:xfrm>
            <a:off x="8410498" y="239541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5" name="文本占位符 26"/>
          <p:cNvSpPr>
            <a:spLocks noGrp="1"/>
          </p:cNvSpPr>
          <p:nvPr>
            <p:ph type="body" sz="quarter" idx="13" hasCustomPrompt="1"/>
          </p:nvPr>
        </p:nvSpPr>
        <p:spPr>
          <a:xfrm>
            <a:off x="8410498" y="269286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47" name="文本占位符 26"/>
          <p:cNvSpPr>
            <a:spLocks noGrp="1"/>
          </p:cNvSpPr>
          <p:nvPr>
            <p:ph type="body" sz="quarter" idx="14" hasCustomPrompt="1"/>
          </p:nvPr>
        </p:nvSpPr>
        <p:spPr>
          <a:xfrm>
            <a:off x="8410498" y="317347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8" name="文本占位符 26"/>
          <p:cNvSpPr>
            <a:spLocks noGrp="1"/>
          </p:cNvSpPr>
          <p:nvPr>
            <p:ph type="body" sz="quarter" idx="15" hasCustomPrompt="1"/>
          </p:nvPr>
        </p:nvSpPr>
        <p:spPr>
          <a:xfrm>
            <a:off x="8410498" y="347092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0" name="文本占位符 26"/>
          <p:cNvSpPr>
            <a:spLocks noGrp="1"/>
          </p:cNvSpPr>
          <p:nvPr>
            <p:ph type="body" sz="quarter" idx="16" hasCustomPrompt="1"/>
          </p:nvPr>
        </p:nvSpPr>
        <p:spPr>
          <a:xfrm>
            <a:off x="8410498" y="3971060"/>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1" name="文本占位符 26"/>
          <p:cNvSpPr>
            <a:spLocks noGrp="1"/>
          </p:cNvSpPr>
          <p:nvPr>
            <p:ph type="body" sz="quarter" idx="17" hasCustomPrompt="1"/>
          </p:nvPr>
        </p:nvSpPr>
        <p:spPr>
          <a:xfrm>
            <a:off x="8410498" y="4268514"/>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3" name="文本占位符 26"/>
          <p:cNvSpPr>
            <a:spLocks noGrp="1"/>
          </p:cNvSpPr>
          <p:nvPr>
            <p:ph type="body" sz="quarter" idx="18" hasCustomPrompt="1"/>
          </p:nvPr>
        </p:nvSpPr>
        <p:spPr>
          <a:xfrm>
            <a:off x="8410498" y="4745728"/>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4" name="文本占位符 26"/>
          <p:cNvSpPr>
            <a:spLocks noGrp="1"/>
          </p:cNvSpPr>
          <p:nvPr>
            <p:ph type="body" sz="quarter" idx="19" hasCustomPrompt="1"/>
          </p:nvPr>
        </p:nvSpPr>
        <p:spPr>
          <a:xfrm>
            <a:off x="8410498" y="5043182"/>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25" name="矩形 24"/>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26" name="矩形 25"/>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2449789"/>
            <a:ext cx="279296" cy="39340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5"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5" dirty="0">
                <a:solidFill>
                  <a:prstClr val="black">
                    <a:lumMod val="75000"/>
                    <a:lumOff val="25000"/>
                  </a:prstClr>
                </a:solidFill>
                <a:cs typeface="+mn-ea"/>
              </a:defRPr>
            </a:lvl1pPr>
          </a:lstStyle>
          <a:p>
            <a:pPr marL="0" lvl="0" algn="r" defTabSz="913765">
              <a:lnSpc>
                <a:spcPct val="130000"/>
              </a:lnSpc>
            </a:pPr>
            <a:r>
              <a:rPr lang="en-US" altLang="zh-CN" dirty="0"/>
              <a:t>Add Text</a:t>
            </a:r>
            <a:endParaRPr lang="zh-CN" altLang="en-US" dirty="0"/>
          </a:p>
        </p:txBody>
      </p:sp>
      <p:sp>
        <p:nvSpPr>
          <p:cNvPr id="39" name="等腰三角形 18"/>
          <p:cNvSpPr/>
          <p:nvPr userDrawn="1"/>
        </p:nvSpPr>
        <p:spPr>
          <a:xfrm rot="5400000">
            <a:off x="8153210" y="247358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cxnSp>
        <p:nvCxnSpPr>
          <p:cNvPr id="40" name="直线连接符 42"/>
          <p:cNvCxnSpPr/>
          <p:nvPr userDrawn="1"/>
        </p:nvCxnSpPr>
        <p:spPr>
          <a:xfrm>
            <a:off x="8377939" y="3132800"/>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3926144"/>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719488"/>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512832"/>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hasCustomPrompt="1"/>
          </p:nvPr>
        </p:nvSpPr>
        <p:spPr>
          <a:xfrm>
            <a:off x="8410498" y="239541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5" name="文本占位符 26"/>
          <p:cNvSpPr>
            <a:spLocks noGrp="1"/>
          </p:cNvSpPr>
          <p:nvPr>
            <p:ph type="body" sz="quarter" idx="13" hasCustomPrompt="1"/>
          </p:nvPr>
        </p:nvSpPr>
        <p:spPr>
          <a:xfrm>
            <a:off x="8410498" y="269286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6" name="等腰三角形 18"/>
          <p:cNvSpPr/>
          <p:nvPr userDrawn="1"/>
        </p:nvSpPr>
        <p:spPr>
          <a:xfrm rot="5400000">
            <a:off x="8153210" y="325164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47" name="文本占位符 26"/>
          <p:cNvSpPr>
            <a:spLocks noGrp="1"/>
          </p:cNvSpPr>
          <p:nvPr>
            <p:ph type="body" sz="quarter" idx="14" hasCustomPrompt="1"/>
          </p:nvPr>
        </p:nvSpPr>
        <p:spPr>
          <a:xfrm>
            <a:off x="8410498" y="317347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8" name="文本占位符 26"/>
          <p:cNvSpPr>
            <a:spLocks noGrp="1"/>
          </p:cNvSpPr>
          <p:nvPr>
            <p:ph type="body" sz="quarter" idx="15" hasCustomPrompt="1"/>
          </p:nvPr>
        </p:nvSpPr>
        <p:spPr>
          <a:xfrm>
            <a:off x="8410498" y="347092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9" name="等腰三角形 18"/>
          <p:cNvSpPr/>
          <p:nvPr userDrawn="1"/>
        </p:nvSpPr>
        <p:spPr>
          <a:xfrm rot="5400000">
            <a:off x="8153210" y="404923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0" name="文本占位符 26"/>
          <p:cNvSpPr>
            <a:spLocks noGrp="1"/>
          </p:cNvSpPr>
          <p:nvPr>
            <p:ph type="body" sz="quarter" idx="16" hasCustomPrompt="1"/>
          </p:nvPr>
        </p:nvSpPr>
        <p:spPr>
          <a:xfrm>
            <a:off x="8410498" y="3971060"/>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1" name="文本占位符 26"/>
          <p:cNvSpPr>
            <a:spLocks noGrp="1"/>
          </p:cNvSpPr>
          <p:nvPr>
            <p:ph type="body" sz="quarter" idx="17" hasCustomPrompt="1"/>
          </p:nvPr>
        </p:nvSpPr>
        <p:spPr>
          <a:xfrm>
            <a:off x="8410498" y="4268514"/>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2" name="等腰三角形 18"/>
          <p:cNvSpPr/>
          <p:nvPr userDrawn="1"/>
        </p:nvSpPr>
        <p:spPr>
          <a:xfrm rot="5400000">
            <a:off x="8153210" y="482390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3" name="文本占位符 26"/>
          <p:cNvSpPr>
            <a:spLocks noGrp="1"/>
          </p:cNvSpPr>
          <p:nvPr>
            <p:ph type="body" sz="quarter" idx="18" hasCustomPrompt="1"/>
          </p:nvPr>
        </p:nvSpPr>
        <p:spPr>
          <a:xfrm>
            <a:off x="8410498" y="4745728"/>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4" name="文本占位符 26"/>
          <p:cNvSpPr>
            <a:spLocks noGrp="1"/>
          </p:cNvSpPr>
          <p:nvPr>
            <p:ph type="body" sz="quarter" idx="19" hasCustomPrompt="1"/>
          </p:nvPr>
        </p:nvSpPr>
        <p:spPr>
          <a:xfrm>
            <a:off x="8410498" y="5043182"/>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cxnSp>
        <p:nvCxnSpPr>
          <p:cNvPr id="27" name="直线连接符 57"/>
          <p:cNvCxnSpPr/>
          <p:nvPr userDrawn="1"/>
        </p:nvCxnSpPr>
        <p:spPr>
          <a:xfrm>
            <a:off x="8377939" y="6323302"/>
            <a:ext cx="3143156" cy="0"/>
          </a:xfrm>
          <a:prstGeom prst="line">
            <a:avLst/>
          </a:prstGeom>
          <a:noFill/>
          <a:ln w="12700" cap="flat" cmpd="sng" algn="ctr">
            <a:solidFill>
              <a:schemeClr val="tx1">
                <a:lumMod val="75000"/>
                <a:lumOff val="25000"/>
              </a:schemeClr>
            </a:solidFill>
            <a:prstDash val="solid"/>
          </a:ln>
          <a:effectLst/>
        </p:spPr>
      </p:cxnSp>
      <p:sp>
        <p:nvSpPr>
          <p:cNvPr id="28" name="等腰三角形 18"/>
          <p:cNvSpPr/>
          <p:nvPr userDrawn="1"/>
        </p:nvSpPr>
        <p:spPr>
          <a:xfrm rot="5400000">
            <a:off x="8153210" y="5634375"/>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29" name="文本占位符 26"/>
          <p:cNvSpPr>
            <a:spLocks noGrp="1"/>
          </p:cNvSpPr>
          <p:nvPr>
            <p:ph type="body" sz="quarter" idx="20" hasCustomPrompt="1"/>
          </p:nvPr>
        </p:nvSpPr>
        <p:spPr>
          <a:xfrm>
            <a:off x="8410498" y="5556198"/>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0" name="文本占位符 26"/>
          <p:cNvSpPr>
            <a:spLocks noGrp="1"/>
          </p:cNvSpPr>
          <p:nvPr>
            <p:ph type="body" sz="quarter" idx="21" hasCustomPrompt="1"/>
          </p:nvPr>
        </p:nvSpPr>
        <p:spPr>
          <a:xfrm>
            <a:off x="8410498" y="5853652"/>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1" name="矩形 30"/>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32" name="矩形 31"/>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线连接符 5"/>
          <p:cNvCxnSpPr/>
          <p:nvPr userDrawn="1"/>
        </p:nvCxnSpPr>
        <p:spPr>
          <a:xfrm>
            <a:off x="471188" y="780643"/>
            <a:ext cx="3304511"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矩形 7"/>
          <p:cNvSpPr/>
          <p:nvPr userDrawn="1"/>
        </p:nvSpPr>
        <p:spPr>
          <a:xfrm>
            <a:off x="11913499" y="1879779"/>
            <a:ext cx="279296" cy="46793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kumimoji="1" lang="zh-CN" altLang="en-US" sz="3200">
              <a:solidFill>
                <a:schemeClr val="accent1"/>
              </a:solidFill>
              <a:cs typeface="+mn-ea"/>
              <a:sym typeface="+mn-lt"/>
            </a:endParaRPr>
          </a:p>
        </p:txBody>
      </p:sp>
      <p:sp>
        <p:nvSpPr>
          <p:cNvPr id="35" name="文本占位符 34"/>
          <p:cNvSpPr>
            <a:spLocks noGrp="1"/>
          </p:cNvSpPr>
          <p:nvPr>
            <p:ph type="body" sz="quarter" idx="10" hasCustomPrompt="1"/>
          </p:nvPr>
        </p:nvSpPr>
        <p:spPr>
          <a:xfrm>
            <a:off x="471187" y="95451"/>
            <a:ext cx="3363311" cy="666786"/>
          </a:xfrm>
          <a:prstGeom prst="rect">
            <a:avLst/>
          </a:prstGeom>
          <a:noFill/>
        </p:spPr>
        <p:txBody>
          <a:bodyPr wrap="square" rtlCol="0">
            <a:spAutoFit/>
          </a:bodyPr>
          <a:lstStyle>
            <a:lvl1pPr marL="0" indent="0" algn="r">
              <a:buNone/>
              <a:defRPr kumimoji="1" lang="zh-CN" altLang="en-US" sz="3735"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CONTENT</a:t>
            </a:r>
            <a:endParaRPr lang="zh-CN" altLang="en-US" dirty="0"/>
          </a:p>
        </p:txBody>
      </p:sp>
      <p:sp>
        <p:nvSpPr>
          <p:cNvPr id="38" name="文本占位符 34"/>
          <p:cNvSpPr>
            <a:spLocks noGrp="1"/>
          </p:cNvSpPr>
          <p:nvPr>
            <p:ph type="body" sz="quarter" idx="11" hasCustomPrompt="1"/>
          </p:nvPr>
        </p:nvSpPr>
        <p:spPr>
          <a:xfrm>
            <a:off x="471187" y="780643"/>
            <a:ext cx="3363311" cy="359009"/>
          </a:xfrm>
          <a:prstGeom prst="rect">
            <a:avLst/>
          </a:prstGeom>
        </p:spPr>
        <p:txBody>
          <a:bodyPr wrap="square">
            <a:spAutoFit/>
          </a:bodyPr>
          <a:lstStyle>
            <a:lvl1pPr marL="0" indent="0">
              <a:buNone/>
              <a:defRPr lang="zh-CN" altLang="en-US" sz="1335" dirty="0">
                <a:solidFill>
                  <a:prstClr val="black">
                    <a:lumMod val="75000"/>
                    <a:lumOff val="25000"/>
                  </a:prstClr>
                </a:solidFill>
                <a:cs typeface="+mn-ea"/>
              </a:defRPr>
            </a:lvl1pPr>
          </a:lstStyle>
          <a:p>
            <a:pPr marL="0" lvl="0" algn="r" defTabSz="913765">
              <a:lnSpc>
                <a:spcPct val="130000"/>
              </a:lnSpc>
            </a:pPr>
            <a:r>
              <a:rPr lang="en-US" altLang="zh-CN" dirty="0"/>
              <a:t>Add Text</a:t>
            </a:r>
            <a:endParaRPr lang="zh-CN" altLang="en-US" dirty="0"/>
          </a:p>
        </p:txBody>
      </p:sp>
      <p:sp>
        <p:nvSpPr>
          <p:cNvPr id="39" name="等腰三角形 18"/>
          <p:cNvSpPr/>
          <p:nvPr userDrawn="1"/>
        </p:nvSpPr>
        <p:spPr>
          <a:xfrm rot="5400000">
            <a:off x="8153210" y="2709381"/>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cxnSp>
        <p:nvCxnSpPr>
          <p:cNvPr id="40" name="直线连接符 42"/>
          <p:cNvCxnSpPr/>
          <p:nvPr userDrawn="1"/>
        </p:nvCxnSpPr>
        <p:spPr>
          <a:xfrm>
            <a:off x="8377939" y="3368592"/>
            <a:ext cx="3143156" cy="0"/>
          </a:xfrm>
          <a:prstGeom prst="line">
            <a:avLst/>
          </a:prstGeom>
          <a:noFill/>
          <a:ln w="12700" cap="flat" cmpd="sng" algn="ctr">
            <a:solidFill>
              <a:schemeClr val="tx1">
                <a:lumMod val="75000"/>
                <a:lumOff val="25000"/>
              </a:schemeClr>
            </a:solidFill>
            <a:prstDash val="solid"/>
          </a:ln>
          <a:effectLst/>
        </p:spPr>
      </p:cxnSp>
      <p:cxnSp>
        <p:nvCxnSpPr>
          <p:cNvPr id="41" name="直线连接符 47"/>
          <p:cNvCxnSpPr/>
          <p:nvPr userDrawn="1"/>
        </p:nvCxnSpPr>
        <p:spPr>
          <a:xfrm>
            <a:off x="8377939" y="4161936"/>
            <a:ext cx="3143156" cy="0"/>
          </a:xfrm>
          <a:prstGeom prst="line">
            <a:avLst/>
          </a:prstGeom>
          <a:noFill/>
          <a:ln w="12700" cap="flat" cmpd="sng" algn="ctr">
            <a:solidFill>
              <a:schemeClr val="tx1">
                <a:lumMod val="75000"/>
                <a:lumOff val="25000"/>
              </a:schemeClr>
            </a:solidFill>
            <a:prstDash val="solid"/>
          </a:ln>
          <a:effectLst/>
        </p:spPr>
      </p:cxnSp>
      <p:cxnSp>
        <p:nvCxnSpPr>
          <p:cNvPr id="42" name="直线连接符 52"/>
          <p:cNvCxnSpPr/>
          <p:nvPr userDrawn="1"/>
        </p:nvCxnSpPr>
        <p:spPr>
          <a:xfrm>
            <a:off x="8377939" y="4955280"/>
            <a:ext cx="3143156" cy="0"/>
          </a:xfrm>
          <a:prstGeom prst="line">
            <a:avLst/>
          </a:prstGeom>
          <a:noFill/>
          <a:ln w="12700" cap="flat" cmpd="sng" algn="ctr">
            <a:solidFill>
              <a:schemeClr val="tx1">
                <a:lumMod val="75000"/>
                <a:lumOff val="25000"/>
              </a:schemeClr>
            </a:solidFill>
            <a:prstDash val="solid"/>
          </a:ln>
          <a:effectLst/>
        </p:spPr>
      </p:cxnSp>
      <p:cxnSp>
        <p:nvCxnSpPr>
          <p:cNvPr id="43" name="直线连接符 57"/>
          <p:cNvCxnSpPr/>
          <p:nvPr userDrawn="1"/>
        </p:nvCxnSpPr>
        <p:spPr>
          <a:xfrm>
            <a:off x="8377939" y="5748624"/>
            <a:ext cx="3143156" cy="0"/>
          </a:xfrm>
          <a:prstGeom prst="line">
            <a:avLst/>
          </a:prstGeom>
          <a:noFill/>
          <a:ln w="12700" cap="flat" cmpd="sng" algn="ctr">
            <a:solidFill>
              <a:schemeClr val="tx1">
                <a:lumMod val="75000"/>
                <a:lumOff val="25000"/>
              </a:schemeClr>
            </a:solidFill>
            <a:prstDash val="solid"/>
          </a:ln>
          <a:effectLst/>
        </p:spPr>
      </p:cxnSp>
      <p:sp>
        <p:nvSpPr>
          <p:cNvPr id="44" name="文本占位符 26"/>
          <p:cNvSpPr>
            <a:spLocks noGrp="1"/>
          </p:cNvSpPr>
          <p:nvPr>
            <p:ph type="body" sz="quarter" idx="12" hasCustomPrompt="1"/>
          </p:nvPr>
        </p:nvSpPr>
        <p:spPr>
          <a:xfrm>
            <a:off x="8410498" y="2631204"/>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5" name="文本占位符 26"/>
          <p:cNvSpPr>
            <a:spLocks noGrp="1"/>
          </p:cNvSpPr>
          <p:nvPr>
            <p:ph type="body" sz="quarter" idx="13" hasCustomPrompt="1"/>
          </p:nvPr>
        </p:nvSpPr>
        <p:spPr>
          <a:xfrm>
            <a:off x="8410498" y="2928658"/>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6" name="等腰三角形 18"/>
          <p:cNvSpPr/>
          <p:nvPr userDrawn="1"/>
        </p:nvSpPr>
        <p:spPr>
          <a:xfrm rot="5400000">
            <a:off x="8153210" y="3487441"/>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47" name="文本占位符 26"/>
          <p:cNvSpPr>
            <a:spLocks noGrp="1"/>
          </p:cNvSpPr>
          <p:nvPr>
            <p:ph type="body" sz="quarter" idx="14" hasCustomPrompt="1"/>
          </p:nvPr>
        </p:nvSpPr>
        <p:spPr>
          <a:xfrm>
            <a:off x="8410498" y="3409264"/>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8" name="文本占位符 26"/>
          <p:cNvSpPr>
            <a:spLocks noGrp="1"/>
          </p:cNvSpPr>
          <p:nvPr>
            <p:ph type="body" sz="quarter" idx="15" hasCustomPrompt="1"/>
          </p:nvPr>
        </p:nvSpPr>
        <p:spPr>
          <a:xfrm>
            <a:off x="8410498" y="3706718"/>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49" name="等腰三角形 18"/>
          <p:cNvSpPr/>
          <p:nvPr userDrawn="1"/>
        </p:nvSpPr>
        <p:spPr>
          <a:xfrm rot="5400000">
            <a:off x="8153210" y="4285029"/>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0" name="文本占位符 26"/>
          <p:cNvSpPr>
            <a:spLocks noGrp="1"/>
          </p:cNvSpPr>
          <p:nvPr>
            <p:ph type="body" sz="quarter" idx="16" hasCustomPrompt="1"/>
          </p:nvPr>
        </p:nvSpPr>
        <p:spPr>
          <a:xfrm>
            <a:off x="8410498" y="4206852"/>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1" name="文本占位符 26"/>
          <p:cNvSpPr>
            <a:spLocks noGrp="1"/>
          </p:cNvSpPr>
          <p:nvPr>
            <p:ph type="body" sz="quarter" idx="17" hasCustomPrompt="1"/>
          </p:nvPr>
        </p:nvSpPr>
        <p:spPr>
          <a:xfrm>
            <a:off x="8410498" y="4504306"/>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2" name="等腰三角形 18"/>
          <p:cNvSpPr/>
          <p:nvPr userDrawn="1"/>
        </p:nvSpPr>
        <p:spPr>
          <a:xfrm rot="5400000">
            <a:off x="8153210" y="505969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53" name="文本占位符 26"/>
          <p:cNvSpPr>
            <a:spLocks noGrp="1"/>
          </p:cNvSpPr>
          <p:nvPr>
            <p:ph type="body" sz="quarter" idx="18" hasCustomPrompt="1"/>
          </p:nvPr>
        </p:nvSpPr>
        <p:spPr>
          <a:xfrm>
            <a:off x="8410498" y="4981520"/>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54" name="文本占位符 26"/>
          <p:cNvSpPr>
            <a:spLocks noGrp="1"/>
          </p:cNvSpPr>
          <p:nvPr>
            <p:ph type="body" sz="quarter" idx="19" hasCustomPrompt="1"/>
          </p:nvPr>
        </p:nvSpPr>
        <p:spPr>
          <a:xfrm>
            <a:off x="8410498" y="5278974"/>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cxnSp>
        <p:nvCxnSpPr>
          <p:cNvPr id="27" name="直线连接符 57"/>
          <p:cNvCxnSpPr/>
          <p:nvPr userDrawn="1"/>
        </p:nvCxnSpPr>
        <p:spPr>
          <a:xfrm>
            <a:off x="8377939" y="6559094"/>
            <a:ext cx="3143156" cy="0"/>
          </a:xfrm>
          <a:prstGeom prst="line">
            <a:avLst/>
          </a:prstGeom>
          <a:noFill/>
          <a:ln w="12700" cap="flat" cmpd="sng" algn="ctr">
            <a:solidFill>
              <a:schemeClr val="tx1">
                <a:lumMod val="75000"/>
                <a:lumOff val="25000"/>
              </a:schemeClr>
            </a:solidFill>
            <a:prstDash val="solid"/>
          </a:ln>
          <a:effectLst/>
        </p:spPr>
      </p:cxnSp>
      <p:sp>
        <p:nvSpPr>
          <p:cNvPr id="28" name="等腰三角形 18"/>
          <p:cNvSpPr/>
          <p:nvPr userDrawn="1"/>
        </p:nvSpPr>
        <p:spPr>
          <a:xfrm rot="5400000">
            <a:off x="8153210" y="5870167"/>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sp>
        <p:nvSpPr>
          <p:cNvPr id="29" name="文本占位符 26"/>
          <p:cNvSpPr>
            <a:spLocks noGrp="1"/>
          </p:cNvSpPr>
          <p:nvPr>
            <p:ph type="body" sz="quarter" idx="20" hasCustomPrompt="1"/>
          </p:nvPr>
        </p:nvSpPr>
        <p:spPr>
          <a:xfrm>
            <a:off x="8410498" y="5791990"/>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0" name="文本占位符 26"/>
          <p:cNvSpPr>
            <a:spLocks noGrp="1"/>
          </p:cNvSpPr>
          <p:nvPr>
            <p:ph type="body" sz="quarter" idx="21" hasCustomPrompt="1"/>
          </p:nvPr>
        </p:nvSpPr>
        <p:spPr>
          <a:xfrm>
            <a:off x="8410498" y="6089444"/>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1" name="等腰三角形 18"/>
          <p:cNvSpPr/>
          <p:nvPr userDrawn="1"/>
        </p:nvSpPr>
        <p:spPr>
          <a:xfrm rot="5400000">
            <a:off x="8153210" y="1957956"/>
            <a:ext cx="188157" cy="141099"/>
          </a:xfrm>
          <a:prstGeom prst="triangle">
            <a:avLst/>
          </a:prstGeom>
          <a:solidFill>
            <a:schemeClr val="accent1"/>
          </a:solidFill>
          <a:ln w="9525" cap="flat" cmpd="sng" algn="ctr">
            <a:noFill/>
            <a:prstDash val="solid"/>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1" lang="zh-CN" altLang="en-US" sz="3200" b="0" i="0" u="none" strike="noStrike" kern="0" cap="none" spc="0" normalizeH="0" baseline="0" noProof="0">
              <a:ln>
                <a:noFill/>
              </a:ln>
              <a:solidFill>
                <a:schemeClr val="tx1">
                  <a:lumMod val="75000"/>
                  <a:lumOff val="25000"/>
                </a:schemeClr>
              </a:solidFill>
              <a:effectLst/>
              <a:uLnTx/>
              <a:uFillTx/>
              <a:latin typeface="Century Gothic"/>
              <a:ea typeface="微软雅黑" panose="020B0503020204020204" pitchFamily="34" charset="-122"/>
            </a:endParaRPr>
          </a:p>
        </p:txBody>
      </p:sp>
      <p:cxnSp>
        <p:nvCxnSpPr>
          <p:cNvPr id="32" name="直线连接符 42"/>
          <p:cNvCxnSpPr/>
          <p:nvPr userDrawn="1"/>
        </p:nvCxnSpPr>
        <p:spPr>
          <a:xfrm>
            <a:off x="8377939" y="2617167"/>
            <a:ext cx="3143156" cy="0"/>
          </a:xfrm>
          <a:prstGeom prst="line">
            <a:avLst/>
          </a:prstGeom>
          <a:noFill/>
          <a:ln w="12700" cap="flat" cmpd="sng" algn="ctr">
            <a:solidFill>
              <a:schemeClr val="tx1">
                <a:lumMod val="75000"/>
                <a:lumOff val="25000"/>
              </a:schemeClr>
            </a:solidFill>
            <a:prstDash val="solid"/>
          </a:ln>
          <a:effectLst/>
        </p:spPr>
      </p:cxnSp>
      <p:sp>
        <p:nvSpPr>
          <p:cNvPr id="33" name="文本占位符 26"/>
          <p:cNvSpPr>
            <a:spLocks noGrp="1"/>
          </p:cNvSpPr>
          <p:nvPr>
            <p:ph type="body" sz="quarter" idx="22" hasCustomPrompt="1"/>
          </p:nvPr>
        </p:nvSpPr>
        <p:spPr>
          <a:xfrm>
            <a:off x="8410498" y="1879779"/>
            <a:ext cx="1556836" cy="297454"/>
          </a:xfrm>
          <a:prstGeom prst="rect">
            <a:avLst/>
          </a:prstGeom>
          <a:noFill/>
        </p:spPr>
        <p:txBody>
          <a:bodyPr wrap="none" rtlCol="0">
            <a:spAutoFit/>
          </a:bodyPr>
          <a:lstStyle>
            <a:lvl1pPr>
              <a:defRPr kumimoji="1" lang="zh-CN" altLang="en-US" sz="1335" b="0"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4" name="文本占位符 26"/>
          <p:cNvSpPr>
            <a:spLocks noGrp="1"/>
          </p:cNvSpPr>
          <p:nvPr>
            <p:ph type="body" sz="quarter" idx="23" hasCustomPrompt="1"/>
          </p:nvPr>
        </p:nvSpPr>
        <p:spPr>
          <a:xfrm>
            <a:off x="8410498" y="2177233"/>
            <a:ext cx="2377574" cy="420564"/>
          </a:xfrm>
          <a:prstGeom prst="rect">
            <a:avLst/>
          </a:prstGeom>
          <a:noFill/>
        </p:spPr>
        <p:txBody>
          <a:bodyPr wrap="none" rtlCol="0">
            <a:spAutoFit/>
          </a:bodyPr>
          <a:lstStyle>
            <a:lvl1pPr>
              <a:defRPr kumimoji="1" lang="zh-CN" altLang="en-US" sz="2135" b="1" i="0" u="none" strike="noStrike" kern="0" cap="none" spc="0" normalizeH="0" baseline="0" dirty="0" smtClean="0">
                <a:ln>
                  <a:noFill/>
                </a:ln>
                <a:solidFill>
                  <a:schemeClr val="tx1">
                    <a:lumMod val="75000"/>
                    <a:lumOff val="25000"/>
                  </a:schemeClr>
                </a:solidFill>
                <a:effectLst/>
                <a:uLnTx/>
                <a:uFillTx/>
                <a:ea typeface="微软雅黑" panose="020B0503020204020204" pitchFamily="34" charset="-122"/>
              </a:defRPr>
            </a:lvl1pPr>
          </a:lstStyle>
          <a:p>
            <a:pPr marL="0" marR="0" lvl="0" indent="0" defTabSz="609600" fontAlgn="auto">
              <a:lnSpc>
                <a:spcPct val="100000"/>
              </a:lnSpc>
              <a:spcBef>
                <a:spcPts val="0"/>
              </a:spcBef>
              <a:spcAft>
                <a:spcPts val="0"/>
              </a:spcAft>
              <a:buClrTx/>
              <a:buSzTx/>
              <a:buFontTx/>
              <a:buNone/>
            </a:pPr>
            <a:r>
              <a:rPr lang="zh-CN" altLang="en-US" dirty="0"/>
              <a:t>编辑母版文本样式</a:t>
            </a:r>
            <a:endParaRPr lang="zh-CN" altLang="en-US" dirty="0"/>
          </a:p>
        </p:txBody>
      </p:sp>
      <p:sp>
        <p:nvSpPr>
          <p:cNvPr id="36" name="矩形 35"/>
          <p:cNvSpPr/>
          <p:nvPr userDrawn="1"/>
        </p:nvSpPr>
        <p:spPr>
          <a:xfrm>
            <a:off x="795" y="270442"/>
            <a:ext cx="258716"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37" name="矩形 36"/>
          <p:cNvSpPr/>
          <p:nvPr userDrawn="1"/>
        </p:nvSpPr>
        <p:spPr>
          <a:xfrm>
            <a:off x="3893298" y="270442"/>
            <a:ext cx="8299497" cy="10347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95" y="3446879"/>
            <a:ext cx="138177" cy="2526635"/>
          </a:xfrm>
          <a:prstGeom prst="rect">
            <a:avLst/>
          </a:prstGeom>
          <a:solidFill>
            <a:schemeClr val="accent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cxnSp>
        <p:nvCxnSpPr>
          <p:cNvPr id="4" name="直线连接符 3"/>
          <p:cNvCxnSpPr/>
          <p:nvPr userDrawn="1"/>
        </p:nvCxnSpPr>
        <p:spPr>
          <a:xfrm>
            <a:off x="523798" y="4760956"/>
            <a:ext cx="466308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 name="等腰三角形 6"/>
          <p:cNvSpPr/>
          <p:nvPr userDrawn="1"/>
        </p:nvSpPr>
        <p:spPr>
          <a:xfrm rot="5400000">
            <a:off x="265092" y="3470407"/>
            <a:ext cx="188157" cy="14109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10" name="文本占位符 9"/>
          <p:cNvSpPr>
            <a:spLocks noGrp="1"/>
          </p:cNvSpPr>
          <p:nvPr>
            <p:ph type="body" sz="quarter" idx="10" hasCustomPrompt="1"/>
          </p:nvPr>
        </p:nvSpPr>
        <p:spPr>
          <a:xfrm>
            <a:off x="718340" y="3446463"/>
            <a:ext cx="4468537" cy="297454"/>
          </a:xfrm>
          <a:prstGeom prst="rect">
            <a:avLst/>
          </a:prstGeom>
          <a:noFill/>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1335" dirty="0">
                <a:solidFill>
                  <a:schemeClr val="tx1">
                    <a:lumMod val="75000"/>
                    <a:lumOff val="25000"/>
                  </a:schemeClr>
                </a:solidFill>
                <a:cs typeface="+mn-ea"/>
              </a:defRPr>
            </a:lvl1pPr>
          </a:lstStyle>
          <a:p>
            <a:pPr marL="0" marR="0" lvl="0" indent="0" algn="l" defTabSz="913765" rtl="0" eaLnBrk="1" fontAlgn="auto" latinLnBrk="0" hangingPunct="1">
              <a:lnSpc>
                <a:spcPct val="100000"/>
              </a:lnSpc>
              <a:spcBef>
                <a:spcPct val="20000"/>
              </a:spcBef>
              <a:spcAft>
                <a:spcPts val="0"/>
              </a:spcAft>
              <a:buClrTx/>
              <a:buSzTx/>
              <a:buFont typeface="Arial" panose="020B0604020202020204"/>
              <a:buNone/>
              <a:defRPr/>
            </a:pPr>
            <a:r>
              <a:rPr kumimoji="1" lang="en-US" altLang="zh-CN" sz="1335" dirty="0">
                <a:solidFill>
                  <a:schemeClr val="tx1">
                    <a:lumMod val="75000"/>
                    <a:lumOff val="25000"/>
                  </a:schemeClr>
                </a:solidFill>
                <a:cs typeface="+mn-ea"/>
                <a:sym typeface="+mn-lt"/>
              </a:rPr>
              <a:t>THE FIRST PART</a:t>
            </a:r>
            <a:endParaRPr kumimoji="1" lang="zh-CN" altLang="en-US" sz="1335" dirty="0">
              <a:solidFill>
                <a:schemeClr val="tx1">
                  <a:lumMod val="75000"/>
                  <a:lumOff val="25000"/>
                </a:schemeClr>
              </a:solidFill>
              <a:cs typeface="+mn-ea"/>
              <a:sym typeface="+mn-lt"/>
            </a:endParaRPr>
          </a:p>
        </p:txBody>
      </p:sp>
      <p:sp>
        <p:nvSpPr>
          <p:cNvPr id="13" name="文本占位符 12"/>
          <p:cNvSpPr>
            <a:spLocks noGrp="1"/>
          </p:cNvSpPr>
          <p:nvPr>
            <p:ph type="body" sz="quarter" idx="11" hasCustomPrompt="1"/>
          </p:nvPr>
        </p:nvSpPr>
        <p:spPr>
          <a:xfrm>
            <a:off x="717550" y="3852863"/>
            <a:ext cx="4469328" cy="769441"/>
          </a:xfrm>
          <a:prstGeom prst="rect">
            <a:avLst/>
          </a:prstGeom>
          <a:noFill/>
        </p:spPr>
        <p:txBody>
          <a:bodyPr wrap="square" rtlCol="0">
            <a:spAutoFit/>
          </a:bodyPr>
          <a:lstStyle>
            <a:lvl1pPr marL="0" indent="0">
              <a:buNone/>
              <a:defRPr kumimoji="1" lang="zh-CN" altLang="en-US" sz="4400"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r>
              <a:rPr kumimoji="1" lang="zh-CN" altLang="en-US" sz="4400" b="1" dirty="0">
                <a:solidFill>
                  <a:schemeClr val="tx1">
                    <a:lumMod val="75000"/>
                    <a:lumOff val="25000"/>
                  </a:schemeClr>
                </a:solidFill>
                <a:cs typeface="+mn-ea"/>
                <a:sym typeface="+mn-lt"/>
              </a:rPr>
              <a:t>关于我们的团队</a:t>
            </a:r>
            <a:endParaRPr kumimoji="1" lang="en-US" altLang="zh-CN" sz="4400" b="1" dirty="0">
              <a:solidFill>
                <a:schemeClr val="tx1">
                  <a:lumMod val="75000"/>
                  <a:lumOff val="25000"/>
                </a:schemeClr>
              </a:solidFill>
              <a:cs typeface="+mn-ea"/>
              <a:sym typeface="+mn-lt"/>
            </a:endParaRPr>
          </a:p>
        </p:txBody>
      </p:sp>
      <p:sp>
        <p:nvSpPr>
          <p:cNvPr id="14" name="文本占位符 9"/>
          <p:cNvSpPr>
            <a:spLocks noGrp="1"/>
          </p:cNvSpPr>
          <p:nvPr>
            <p:ph type="body" sz="quarter" idx="12" hasCustomPrompt="1"/>
          </p:nvPr>
        </p:nvSpPr>
        <p:spPr>
          <a:xfrm>
            <a:off x="718341" y="4888551"/>
            <a:ext cx="4468537" cy="1200072"/>
          </a:xfrm>
          <a:prstGeom prst="rect">
            <a:avLst/>
          </a:prstGeom>
          <a:noFill/>
        </p:spPr>
        <p:txBody>
          <a:bodyPr wrap="square" rtlCol="0">
            <a:spAutoFit/>
          </a:bodyPr>
          <a:lstStyle>
            <a:lvl1pPr marL="0" marR="0" indent="0" algn="l" defTabSz="913765" rtl="0" eaLnBrk="1" fontAlgn="auto" latinLnBrk="0" hangingPunct="1">
              <a:lnSpc>
                <a:spcPct val="100000"/>
              </a:lnSpc>
              <a:spcBef>
                <a:spcPct val="20000"/>
              </a:spcBef>
              <a:spcAft>
                <a:spcPts val="0"/>
              </a:spcAft>
              <a:buClrTx/>
              <a:buSzTx/>
              <a:buFont typeface="Arial" panose="020B0604020202020204"/>
              <a:buNone/>
              <a:defRPr kumimoji="1" lang="zh-CN" altLang="en-US" sz="1335" dirty="0">
                <a:solidFill>
                  <a:schemeClr val="tx1">
                    <a:lumMod val="75000"/>
                    <a:lumOff val="25000"/>
                  </a:schemeClr>
                </a:solidFill>
                <a:cs typeface="+mn-ea"/>
              </a:defRPr>
            </a:lvl1pPr>
          </a:lstStyle>
          <a:p>
            <a:pPr>
              <a:lnSpc>
                <a:spcPct val="130000"/>
              </a:lnSpc>
            </a:pPr>
            <a:r>
              <a:rPr lang="zh-CN" altLang="en-US" sz="1335" dirty="0">
                <a:solidFill>
                  <a:schemeClr val="tx1">
                    <a:lumMod val="75000"/>
                    <a:lumOff val="25000"/>
                  </a:schemeClr>
                </a:solidFill>
                <a:cs typeface="+mn-ea"/>
                <a:sym typeface="+mn-lt"/>
              </a:rPr>
              <a:t>点击此处添加简单介绍</a:t>
            </a:r>
            <a:endParaRPr lang="en-US" altLang="zh-CN" sz="1065" dirty="0">
              <a:solidFill>
                <a:schemeClr val="tx1">
                  <a:lumMod val="75000"/>
                  <a:lumOff val="25000"/>
                </a:schemeClr>
              </a:solidFill>
              <a:cs typeface="+mn-ea"/>
              <a:sym typeface="+mn-lt"/>
            </a:endParaRPr>
          </a:p>
          <a:p>
            <a:pPr lvl="0">
              <a:lnSpc>
                <a:spcPct val="130000"/>
              </a:lnSpc>
            </a:pPr>
            <a:r>
              <a:rPr lang="zh-CN" altLang="en-US" sz="1335" dirty="0">
                <a:solidFill>
                  <a:prstClr val="black">
                    <a:lumMod val="75000"/>
                    <a:lumOff val="25000"/>
                  </a:prstClr>
                </a:solidFill>
                <a:cs typeface="+mn-ea"/>
                <a:sym typeface="+mn-lt"/>
              </a:rPr>
              <a:t>标题数字等都可以通过点击和重新输入进行更改，顶部“开始”面板中可以对字体、字号、颜色、行距等进行修改。建议正文</a:t>
            </a:r>
            <a:r>
              <a:rPr lang="en-US" altLang="zh-CN" sz="1335" dirty="0">
                <a:solidFill>
                  <a:prstClr val="black">
                    <a:lumMod val="75000"/>
                    <a:lumOff val="25000"/>
                  </a:prstClr>
                </a:solidFill>
                <a:cs typeface="+mn-ea"/>
                <a:sym typeface="+mn-lt"/>
              </a:rPr>
              <a:t>10</a:t>
            </a:r>
            <a:r>
              <a:rPr lang="zh-CN" altLang="en-US" sz="1335" dirty="0">
                <a:solidFill>
                  <a:prstClr val="black">
                    <a:lumMod val="75000"/>
                    <a:lumOff val="25000"/>
                  </a:prstClr>
                </a:solidFill>
                <a:cs typeface="+mn-ea"/>
                <a:sym typeface="+mn-lt"/>
              </a:rPr>
              <a:t>号字，</a:t>
            </a:r>
            <a:r>
              <a:rPr lang="en-US" altLang="zh-CN" sz="1335" dirty="0">
                <a:solidFill>
                  <a:prstClr val="black">
                    <a:lumMod val="75000"/>
                    <a:lumOff val="25000"/>
                  </a:prstClr>
                </a:solidFill>
                <a:cs typeface="+mn-ea"/>
                <a:sym typeface="+mn-lt"/>
              </a:rPr>
              <a:t>1.3</a:t>
            </a:r>
            <a:r>
              <a:rPr lang="zh-CN" altLang="en-US" sz="1335" dirty="0">
                <a:solidFill>
                  <a:prstClr val="black">
                    <a:lumMod val="75000"/>
                    <a:lumOff val="25000"/>
                  </a:prstClr>
                </a:solidFill>
                <a:cs typeface="+mn-ea"/>
                <a:sym typeface="+mn-lt"/>
              </a:rPr>
              <a:t>倍字间距。</a:t>
            </a:r>
            <a:endParaRPr lang="zh-CN" altLang="en-US" sz="1335" dirty="0">
              <a:solidFill>
                <a:prstClr val="black">
                  <a:lumMod val="75000"/>
                  <a:lumOff val="25000"/>
                </a:prstClr>
              </a:solidFill>
              <a:cs typeface="+mn-ea"/>
              <a:sym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直线连接符 2"/>
          <p:cNvCxnSpPr/>
          <p:nvPr/>
        </p:nvCxnSpPr>
        <p:spPr>
          <a:xfrm>
            <a:off x="513904" y="664343"/>
            <a:ext cx="3143156"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9" name="文本占位符 34"/>
          <p:cNvSpPr>
            <a:spLocks noGrp="1"/>
          </p:cNvSpPr>
          <p:nvPr>
            <p:ph type="body" sz="quarter" idx="10" hasCustomPrompt="1"/>
          </p:nvPr>
        </p:nvSpPr>
        <p:spPr>
          <a:xfrm>
            <a:off x="471187" y="95451"/>
            <a:ext cx="3363311" cy="584775"/>
          </a:xfrm>
          <a:prstGeom prst="rect">
            <a:avLst/>
          </a:prstGeom>
          <a:noFill/>
        </p:spPr>
        <p:txBody>
          <a:bodyPr wrap="square" rtlCol="0">
            <a:spAutoFit/>
          </a:bodyPr>
          <a:lstStyle>
            <a:lvl1pPr marL="0" indent="0" algn="l">
              <a:buNone/>
              <a:defRPr kumimoji="1" lang="zh-CN" altLang="en-US" sz="3200" b="1" smtClean="0">
                <a:solidFill>
                  <a:schemeClr val="tx1">
                    <a:lumMod val="75000"/>
                    <a:lumOff val="25000"/>
                  </a:schemeClr>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CONTENT</a:t>
            </a:r>
            <a:endParaRPr lang="zh-CN" altLang="en-US" dirty="0"/>
          </a:p>
        </p:txBody>
      </p:sp>
      <p:sp>
        <p:nvSpPr>
          <p:cNvPr id="11" name="文本占位符 34"/>
          <p:cNvSpPr>
            <a:spLocks noGrp="1"/>
          </p:cNvSpPr>
          <p:nvPr>
            <p:ph type="body" sz="quarter" idx="12" hasCustomPrompt="1"/>
          </p:nvPr>
        </p:nvSpPr>
        <p:spPr>
          <a:xfrm>
            <a:off x="471187" y="662803"/>
            <a:ext cx="962123" cy="297454"/>
          </a:xfrm>
          <a:prstGeom prst="rect">
            <a:avLst/>
          </a:prstGeom>
          <a:noFill/>
        </p:spPr>
        <p:txBody>
          <a:bodyPr wrap="none" rtlCol="0">
            <a:spAutoFit/>
          </a:bodyPr>
          <a:lstStyle>
            <a:lvl1pPr marL="0" indent="0">
              <a:buFont typeface="Arial" panose="020B0604020202020204" pitchFamily="34" charset="0"/>
              <a:buNone/>
              <a:defRPr kumimoji="1" lang="zh-CN" altLang="en-US" sz="1335" dirty="0">
                <a:solidFill>
                  <a:schemeClr val="tx1">
                    <a:lumMod val="75000"/>
                    <a:lumOff val="25000"/>
                  </a:schemeClr>
                </a:solidFill>
                <a:cs typeface="+mn-ea"/>
              </a:defRPr>
            </a:lvl1pPr>
          </a:lstStyle>
          <a:p>
            <a:pPr marL="0" lvl="0" defTabSz="913765"/>
            <a:r>
              <a:rPr lang="en-US" altLang="zh-CN" dirty="0"/>
              <a:t>CONTENT</a:t>
            </a:r>
            <a:endParaRPr lang="zh-CN" altLang="en-US" dirty="0"/>
          </a:p>
        </p:txBody>
      </p:sp>
      <p:sp>
        <p:nvSpPr>
          <p:cNvPr id="12" name="矩形 11"/>
          <p:cNvSpPr/>
          <p:nvPr userDrawn="1"/>
        </p:nvSpPr>
        <p:spPr>
          <a:xfrm>
            <a:off x="795" y="270442"/>
            <a:ext cx="258716" cy="6898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
        <p:nvSpPr>
          <p:cNvPr id="13" name="矩形 12"/>
          <p:cNvSpPr/>
          <p:nvPr userDrawn="1"/>
        </p:nvSpPr>
        <p:spPr>
          <a:xfrm>
            <a:off x="3893298" y="270442"/>
            <a:ext cx="8299497" cy="6898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5" name="直线连接符 2"/>
          <p:cNvCxnSpPr/>
          <p:nvPr userDrawn="1"/>
        </p:nvCxnSpPr>
        <p:spPr>
          <a:xfrm>
            <a:off x="6474271" y="907749"/>
            <a:ext cx="5298111"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文本占位符 34"/>
          <p:cNvSpPr>
            <a:spLocks noGrp="1"/>
          </p:cNvSpPr>
          <p:nvPr>
            <p:ph type="body" sz="quarter" idx="10" hasCustomPrompt="1"/>
          </p:nvPr>
        </p:nvSpPr>
        <p:spPr>
          <a:xfrm>
            <a:off x="6474270" y="392905"/>
            <a:ext cx="5298112" cy="523220"/>
          </a:xfrm>
          <a:prstGeom prst="rect">
            <a:avLst/>
          </a:prstGeom>
          <a:noFill/>
        </p:spPr>
        <p:txBody>
          <a:bodyPr wrap="square" rtlCol="0">
            <a:spAutoFit/>
          </a:bodyPr>
          <a:lstStyle>
            <a:lvl1pPr marL="0" indent="0" algn="l">
              <a:buNone/>
              <a:defRPr kumimoji="1" lang="zh-CN" altLang="en-US" sz="2800" b="1" smtClean="0">
                <a:solidFill>
                  <a:schemeClr val="bg1"/>
                </a:solidFill>
                <a:cs typeface="+mn-ea"/>
              </a:defRPr>
            </a:lvl1pPr>
            <a:lvl2pPr>
              <a:defRPr lang="zh-CN" altLang="en-US" sz="1800" smtClean="0"/>
            </a:lvl2pPr>
            <a:lvl3pPr>
              <a:defRPr lang="zh-CN" altLang="en-US" sz="1800" smtClean="0"/>
            </a:lvl3pPr>
            <a:lvl4pPr>
              <a:defRPr lang="zh-CN" altLang="en-US" sz="1800" smtClean="0"/>
            </a:lvl4pPr>
            <a:lvl5pPr>
              <a:defRPr lang="zh-CN" altLang="en-US" sz="1800"/>
            </a:lvl5pPr>
          </a:lstStyle>
          <a:p>
            <a:pPr marL="0" lvl="0" defTabSz="913765"/>
            <a:r>
              <a:rPr lang="en-US" altLang="zh-CN" dirty="0"/>
              <a:t>Add Text</a:t>
            </a:r>
            <a:endParaRPr lang="zh-CN" altLang="en-US" dirty="0"/>
          </a:p>
        </p:txBody>
      </p:sp>
      <p:sp>
        <p:nvSpPr>
          <p:cNvPr id="7" name="文本占位符 34"/>
          <p:cNvSpPr>
            <a:spLocks noGrp="1"/>
          </p:cNvSpPr>
          <p:nvPr>
            <p:ph type="body" sz="quarter" idx="12" hasCustomPrompt="1"/>
          </p:nvPr>
        </p:nvSpPr>
        <p:spPr>
          <a:xfrm>
            <a:off x="6474270" y="960257"/>
            <a:ext cx="5298112" cy="297454"/>
          </a:xfrm>
          <a:prstGeom prst="rect">
            <a:avLst/>
          </a:prstGeom>
          <a:noFill/>
        </p:spPr>
        <p:txBody>
          <a:bodyPr wrap="square" rtlCol="0">
            <a:spAutoFit/>
          </a:bodyPr>
          <a:lstStyle>
            <a:lvl1pPr marL="0" indent="0">
              <a:buFont typeface="Arial" panose="020B0604020202020204" pitchFamily="34" charset="0"/>
              <a:buNone/>
              <a:defRPr kumimoji="1" lang="zh-CN" altLang="en-US" sz="1335" dirty="0">
                <a:solidFill>
                  <a:schemeClr val="bg1"/>
                </a:solidFill>
                <a:cs typeface="+mn-ea"/>
              </a:defRPr>
            </a:lvl1pPr>
          </a:lstStyle>
          <a:p>
            <a:pPr marL="0" lvl="0" defTabSz="913765"/>
            <a:r>
              <a:rPr lang="en-US" altLang="zh-CN" dirty="0"/>
              <a:t>Add Text</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6089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8965"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8965"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8965"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8965"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7365" algn="l" defTabSz="608965" rtl="0" eaLnBrk="1" latinLnBrk="0" hangingPunct="1">
        <a:defRPr sz="2400" kern="1200">
          <a:solidFill>
            <a:schemeClr val="tx1"/>
          </a:solidFill>
          <a:latin typeface="+mn-lt"/>
          <a:ea typeface="+mn-ea"/>
          <a:cs typeface="+mn-cs"/>
        </a:defRPr>
      </a:lvl6pPr>
      <a:lvl7pPr marL="3656965" algn="l" defTabSz="608965" rtl="0" eaLnBrk="1" latinLnBrk="0" hangingPunct="1">
        <a:defRPr sz="2400" kern="1200">
          <a:solidFill>
            <a:schemeClr val="tx1"/>
          </a:solidFill>
          <a:latin typeface="+mn-lt"/>
          <a:ea typeface="+mn-ea"/>
          <a:cs typeface="+mn-cs"/>
        </a:defRPr>
      </a:lvl7pPr>
      <a:lvl8pPr marL="4266565" algn="l" defTabSz="608965" rtl="0" eaLnBrk="1" latinLnBrk="0" hangingPunct="1">
        <a:defRPr sz="2400" kern="1200">
          <a:solidFill>
            <a:schemeClr val="tx1"/>
          </a:solidFill>
          <a:latin typeface="+mn-lt"/>
          <a:ea typeface="+mn-ea"/>
          <a:cs typeface="+mn-cs"/>
        </a:defRPr>
      </a:lvl8pPr>
      <a:lvl9pPr marL="4876165" algn="l" defTabSz="6089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1105163" y="4381695"/>
            <a:ext cx="7126437" cy="923330"/>
          </a:xfrm>
        </p:spPr>
        <p:txBody>
          <a:bodyPr/>
          <a:lstStyle/>
          <a:p>
            <a:r>
              <a:rPr lang="en-US" altLang="zh-CN" sz="5400" kern="0" dirty="0" smtClean="0">
                <a:sym typeface="+mn-lt"/>
              </a:rPr>
              <a:t>Rational Rose </a:t>
            </a:r>
            <a:r>
              <a:rPr lang="zh-CN" altLang="en-US" sz="5400" kern="0" dirty="0" smtClean="0">
                <a:sym typeface="+mn-lt"/>
              </a:rPr>
              <a:t>介绍</a:t>
            </a:r>
            <a:endParaRPr lang="zh-CN" altLang="en-US" sz="5400" kern="0" dirty="0">
              <a:sym typeface="+mn-lt"/>
            </a:endParaRPr>
          </a:p>
        </p:txBody>
      </p:sp>
      <p:sp>
        <p:nvSpPr>
          <p:cNvPr id="11" name="文本占位符 10"/>
          <p:cNvSpPr>
            <a:spLocks noGrp="1"/>
          </p:cNvSpPr>
          <p:nvPr>
            <p:ph type="body" sz="quarter" idx="11"/>
          </p:nvPr>
        </p:nvSpPr>
        <p:spPr>
          <a:xfrm>
            <a:off x="1105164" y="5360377"/>
            <a:ext cx="6413500" cy="338554"/>
          </a:xfrm>
        </p:spPr>
        <p:txBody>
          <a:bodyPr/>
          <a:lstStyle/>
          <a:p>
            <a:r>
              <a:rPr lang="en-US" altLang="zh-CN" kern="0" dirty="0" smtClean="0">
                <a:sym typeface="+mn-lt"/>
              </a:rPr>
              <a:t>PRD-2016-G07 </a:t>
            </a:r>
            <a:r>
              <a:rPr lang="zh-CN" altLang="en-US" kern="0" dirty="0" smtClean="0">
                <a:sym typeface="+mn-lt"/>
              </a:rPr>
              <a:t>林初煌、黄昕晰、黄令成、陈宣帆、谢蕾</a:t>
            </a:r>
            <a:endParaRPr lang="zh-CN" altLang="en-US"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3558727" y="1756228"/>
            <a:ext cx="5149845" cy="1532727"/>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问：其实在</a:t>
            </a:r>
            <a:r>
              <a:rPr lang="en-US" altLang="zh-CN" sz="2400" kern="0" dirty="0" smtClean="0">
                <a:latin typeface="微软雅黑" panose="020B0503020204020204" pitchFamily="34" charset="-122"/>
                <a:ea typeface="微软雅黑" panose="020B0503020204020204" pitchFamily="34" charset="-122"/>
                <a:cs typeface="+mn-ea"/>
                <a:sym typeface="+mn-lt"/>
              </a:rPr>
              <a:t>IBM</a:t>
            </a:r>
            <a:r>
              <a:rPr lang="zh-CN" altLang="en-US" sz="2400" kern="0" dirty="0">
                <a:latin typeface="微软雅黑" panose="020B0503020204020204" pitchFamily="34" charset="-122"/>
                <a:ea typeface="微软雅黑" panose="020B0503020204020204" pitchFamily="34" charset="-122"/>
                <a:cs typeface="+mn-ea"/>
                <a:sym typeface="+mn-lt"/>
              </a:rPr>
              <a:t>收购</a:t>
            </a:r>
            <a:r>
              <a:rPr lang="zh-CN" altLang="en-US" sz="2400" kern="0" dirty="0" smtClean="0">
                <a:latin typeface="微软雅黑" panose="020B0503020204020204" pitchFamily="34" charset="-122"/>
                <a:ea typeface="微软雅黑" panose="020B0503020204020204" pitchFamily="34" charset="-122"/>
                <a:cs typeface="+mn-ea"/>
                <a:sym typeface="+mn-lt"/>
              </a:rPr>
              <a:t>了</a:t>
            </a:r>
            <a:r>
              <a:rPr lang="en-US" altLang="zh-CN" sz="2400" kern="0" dirty="0" smtClean="0">
                <a:latin typeface="微软雅黑" panose="020B0503020204020204" pitchFamily="34" charset="-122"/>
                <a:ea typeface="微软雅黑" panose="020B0503020204020204" pitchFamily="34" charset="-122"/>
                <a:cs typeface="+mn-ea"/>
                <a:sym typeface="+mn-lt"/>
              </a:rPr>
              <a:t>Rational</a:t>
            </a:r>
            <a:r>
              <a:rPr lang="zh-CN" altLang="en-US" sz="2400" kern="0" dirty="0" smtClean="0">
                <a:latin typeface="微软雅黑" panose="020B0503020204020204" pitchFamily="34" charset="-122"/>
                <a:ea typeface="微软雅黑" panose="020B0503020204020204" pitchFamily="34" charset="-122"/>
                <a:cs typeface="+mn-ea"/>
                <a:sym typeface="+mn-lt"/>
              </a:rPr>
              <a:t>公司之后，也推出了一样代替</a:t>
            </a:r>
            <a:r>
              <a:rPr lang="en-US" altLang="zh-CN" sz="2400" kern="0" dirty="0" smtClean="0">
                <a:latin typeface="微软雅黑" panose="020B0503020204020204" pitchFamily="34" charset="-122"/>
                <a:ea typeface="微软雅黑" panose="020B0503020204020204" pitchFamily="34" charset="-122"/>
                <a:cs typeface="+mn-ea"/>
                <a:sym typeface="+mn-lt"/>
              </a:rPr>
              <a:t>Rational Rose</a:t>
            </a:r>
            <a:r>
              <a:rPr lang="zh-CN" altLang="en-US" sz="2400" kern="0" dirty="0" smtClean="0">
                <a:latin typeface="微软雅黑" panose="020B0503020204020204" pitchFamily="34" charset="-122"/>
                <a:ea typeface="微软雅黑" panose="020B0503020204020204" pitchFamily="34" charset="-122"/>
                <a:cs typeface="+mn-ea"/>
                <a:sym typeface="+mn-lt"/>
              </a:rPr>
              <a:t>的产品，该产品名为？</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76" name="TextBox 75"/>
          <p:cNvSpPr txBox="1"/>
          <p:nvPr/>
        </p:nvSpPr>
        <p:spPr>
          <a:xfrm>
            <a:off x="3558727" y="4273366"/>
            <a:ext cx="5149845" cy="524695"/>
          </a:xfrm>
          <a:prstGeom prst="rect">
            <a:avLst/>
          </a:prstGeom>
          <a:noFill/>
        </p:spPr>
        <p:txBody>
          <a:bodyPr wrap="square" rtlCol="0">
            <a:spAutoFit/>
          </a:bodyPr>
          <a:lstStyle/>
          <a:p>
            <a:pPr>
              <a:lnSpc>
                <a:spcPct val="130000"/>
              </a:lnSpc>
              <a:spcBef>
                <a:spcPts val="600"/>
              </a:spcBef>
            </a:pPr>
            <a:r>
              <a:rPr lang="zh-CN" altLang="en-US" sz="2400" dirty="0" smtClean="0"/>
              <a:t>名为</a:t>
            </a:r>
            <a:r>
              <a:rPr lang="en-US" altLang="zh-CN" sz="2400" dirty="0" smtClean="0"/>
              <a:t>Rational </a:t>
            </a:r>
            <a:r>
              <a:rPr lang="en-US" altLang="zh-CN" sz="2400" dirty="0"/>
              <a:t>Software Architect</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0"/>
          </p:nvPr>
        </p:nvSpPr>
        <p:spPr/>
        <p:txBody>
          <a:bodyPr/>
          <a:lstStyle/>
          <a:p>
            <a:r>
              <a:rPr lang="zh-CN" altLang="en-US" dirty="0" smtClean="0"/>
              <a:t>历史介绍</a:t>
            </a:r>
            <a:endParaRPr lang="zh-CN" altLang="en-US" dirty="0"/>
          </a:p>
        </p:txBody>
      </p:sp>
      <p:sp>
        <p:nvSpPr>
          <p:cNvPr id="5" name="文本占位符 4"/>
          <p:cNvSpPr>
            <a:spLocks noGrp="1"/>
          </p:cNvSpPr>
          <p:nvPr>
            <p:ph type="body" sz="quarter" idx="12"/>
          </p:nvPr>
        </p:nvSpPr>
        <p:spPr>
          <a:xfrm>
            <a:off x="471187" y="662803"/>
            <a:ext cx="1683474" cy="543610"/>
          </a:xfrm>
        </p:spPr>
        <p:txBody>
          <a:bodyPr/>
          <a:lstStyle/>
          <a:p>
            <a:r>
              <a:rPr lang="en-US" altLang="zh-CN" kern="0" dirty="0">
                <a:sym typeface="+mn-lt"/>
              </a:rPr>
              <a:t>THE SECOND PART</a:t>
            </a:r>
            <a:endParaRPr lang="zh-CN" altLang="en-US" kern="0" dirty="0">
              <a:sym typeface="+mn-lt"/>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18340" y="3446463"/>
            <a:ext cx="4468537" cy="297454"/>
          </a:xfrm>
        </p:spPr>
        <p:txBody>
          <a:bodyPr/>
          <a:lstStyle/>
          <a:p>
            <a:r>
              <a:rPr lang="en-US" altLang="zh-CN" kern="0" dirty="0">
                <a:sym typeface="+mn-lt"/>
              </a:rPr>
              <a:t>THE THIRD PART</a:t>
            </a:r>
            <a:endParaRPr lang="zh-CN" altLang="en-US" kern="0" dirty="0">
              <a:sym typeface="+mn-lt"/>
            </a:endParaRPr>
          </a:p>
        </p:txBody>
      </p:sp>
      <p:sp>
        <p:nvSpPr>
          <p:cNvPr id="10" name="文本占位符 9"/>
          <p:cNvSpPr>
            <a:spLocks noGrp="1"/>
          </p:cNvSpPr>
          <p:nvPr>
            <p:ph type="body" sz="quarter" idx="11"/>
          </p:nvPr>
        </p:nvSpPr>
        <p:spPr>
          <a:xfrm>
            <a:off x="717550" y="3852863"/>
            <a:ext cx="4469328" cy="769441"/>
          </a:xfrm>
        </p:spPr>
        <p:txBody>
          <a:bodyPr/>
          <a:lstStyle/>
          <a:p>
            <a:pPr algn="ctr"/>
            <a:r>
              <a:rPr lang="zh-CN" altLang="en-US" kern="0" dirty="0" smtClean="0">
                <a:sym typeface="+mn-lt"/>
              </a:rPr>
              <a:t>基本功能</a:t>
            </a:r>
            <a:endParaRPr lang="en-US" altLang="zh-CN"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grpSp>
        <p:nvGrpSpPr>
          <p:cNvPr id="79" name="Group 60"/>
          <p:cNvGrpSpPr/>
          <p:nvPr/>
        </p:nvGrpSpPr>
        <p:grpSpPr bwMode="auto">
          <a:xfrm>
            <a:off x="4565921" y="1184859"/>
            <a:ext cx="7129463" cy="5400675"/>
            <a:chOff x="1383" y="979"/>
            <a:chExt cx="3357" cy="2995"/>
          </a:xfrm>
        </p:grpSpPr>
        <p:pic>
          <p:nvPicPr>
            <p:cNvPr id="80" name="Picture 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9" y="1248"/>
              <a:ext cx="3281" cy="2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33"/>
            <p:cNvGrpSpPr/>
            <p:nvPr/>
          </p:nvGrpSpPr>
          <p:grpSpPr bwMode="auto">
            <a:xfrm>
              <a:off x="1383" y="979"/>
              <a:ext cx="3318" cy="2995"/>
              <a:chOff x="1316" y="1415"/>
              <a:chExt cx="8295" cy="7488"/>
            </a:xfrm>
          </p:grpSpPr>
          <p:grpSp>
            <p:nvGrpSpPr>
              <p:cNvPr id="82" name="Group 34"/>
              <p:cNvGrpSpPr/>
              <p:nvPr/>
            </p:nvGrpSpPr>
            <p:grpSpPr bwMode="auto">
              <a:xfrm>
                <a:off x="1562" y="1415"/>
                <a:ext cx="7770" cy="2340"/>
                <a:chOff x="1562" y="1415"/>
                <a:chExt cx="7770" cy="2340"/>
              </a:xfrm>
            </p:grpSpPr>
            <p:sp>
              <p:nvSpPr>
                <p:cNvPr id="96" name="Text Box 35"/>
                <p:cNvSpPr txBox="1">
                  <a:spLocks noChangeArrowheads="1"/>
                </p:cNvSpPr>
                <p:nvPr/>
              </p:nvSpPr>
              <p:spPr bwMode="auto">
                <a:xfrm>
                  <a:off x="6566"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标准工具箱</a:t>
                  </a:r>
                  <a:endParaRPr kumimoji="1" lang="zh-CN" altLang="en-US" sz="2400" b="0" baseline="0">
                    <a:latin typeface="Times New Roman" panose="02020603050405020304" pitchFamily="18" charset="0"/>
                    <a:ea typeface="宋体" panose="02010600030101010101" pitchFamily="2" charset="-122"/>
                  </a:endParaRPr>
                </a:p>
              </p:txBody>
            </p:sp>
            <p:sp>
              <p:nvSpPr>
                <p:cNvPr id="97" name="Text Box 36"/>
                <p:cNvSpPr txBox="1">
                  <a:spLocks noChangeArrowheads="1"/>
                </p:cNvSpPr>
                <p:nvPr/>
              </p:nvSpPr>
              <p:spPr bwMode="auto">
                <a:xfrm>
                  <a:off x="5621"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图标工具箱</a:t>
                  </a:r>
                  <a:endParaRPr kumimoji="1" lang="zh-CN" altLang="en-US" sz="2400" b="0" baseline="0">
                    <a:latin typeface="Times New Roman" panose="02020603050405020304" pitchFamily="18" charset="0"/>
                    <a:ea typeface="宋体" panose="02010600030101010101" pitchFamily="2" charset="-122"/>
                  </a:endParaRPr>
                </a:p>
              </p:txBody>
            </p:sp>
            <p:sp>
              <p:nvSpPr>
                <p:cNvPr id="98" name="Text Box 37"/>
                <p:cNvSpPr txBox="1">
                  <a:spLocks noChangeArrowheads="1"/>
                </p:cNvSpPr>
                <p:nvPr/>
              </p:nvSpPr>
              <p:spPr bwMode="auto">
                <a:xfrm>
                  <a:off x="3521" y="141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标题栏</a:t>
                  </a:r>
                  <a:endParaRPr kumimoji="1" lang="zh-CN" altLang="en-US" sz="2400" b="0" baseline="0">
                    <a:latin typeface="Times New Roman" panose="02020603050405020304" pitchFamily="18" charset="0"/>
                    <a:ea typeface="宋体" panose="02010600030101010101" pitchFamily="2" charset="-122"/>
                  </a:endParaRPr>
                </a:p>
              </p:txBody>
            </p:sp>
            <p:sp>
              <p:nvSpPr>
                <p:cNvPr id="99" name="Text Box 38"/>
                <p:cNvSpPr txBox="1">
                  <a:spLocks noChangeArrowheads="1"/>
                </p:cNvSpPr>
                <p:nvPr/>
              </p:nvSpPr>
              <p:spPr bwMode="auto">
                <a:xfrm>
                  <a:off x="2177" y="141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控制菜单栏</a:t>
                  </a:r>
                  <a:endParaRPr kumimoji="1" lang="zh-CN" altLang="en-US" sz="2400" b="0" baseline="0">
                    <a:latin typeface="Times New Roman" panose="02020603050405020304" pitchFamily="18" charset="0"/>
                    <a:ea typeface="宋体" panose="02010600030101010101" pitchFamily="2" charset="-122"/>
                  </a:endParaRPr>
                </a:p>
              </p:txBody>
            </p:sp>
            <p:sp>
              <p:nvSpPr>
                <p:cNvPr id="100" name="Line 39"/>
                <p:cNvSpPr>
                  <a:spLocks noChangeShapeType="1"/>
                </p:cNvSpPr>
                <p:nvPr/>
              </p:nvSpPr>
              <p:spPr bwMode="auto">
                <a:xfrm flipH="1">
                  <a:off x="1562" y="1643"/>
                  <a:ext cx="735"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Line 40"/>
                <p:cNvSpPr>
                  <a:spLocks noChangeShapeType="1"/>
                </p:cNvSpPr>
                <p:nvPr/>
              </p:nvSpPr>
              <p:spPr bwMode="auto">
                <a:xfrm flipH="1">
                  <a:off x="2576" y="1667"/>
                  <a:ext cx="105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 name="Text Box 41"/>
                <p:cNvSpPr txBox="1">
                  <a:spLocks noChangeArrowheads="1"/>
                </p:cNvSpPr>
                <p:nvPr/>
              </p:nvSpPr>
              <p:spPr bwMode="auto">
                <a:xfrm>
                  <a:off x="4361" y="1415"/>
                  <a:ext cx="8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菜单栏</a:t>
                  </a:r>
                  <a:endParaRPr kumimoji="1" lang="zh-CN" altLang="en-US" sz="2400" b="0" baseline="0">
                    <a:latin typeface="Times New Roman" panose="02020603050405020304" pitchFamily="18" charset="0"/>
                    <a:ea typeface="宋体" panose="02010600030101010101" pitchFamily="2" charset="-122"/>
                  </a:endParaRPr>
                </a:p>
              </p:txBody>
            </p:sp>
            <p:sp>
              <p:nvSpPr>
                <p:cNvPr id="103" name="Line 42"/>
                <p:cNvSpPr>
                  <a:spLocks noChangeShapeType="1"/>
                </p:cNvSpPr>
                <p:nvPr/>
              </p:nvSpPr>
              <p:spPr bwMode="auto">
                <a:xfrm flipH="1">
                  <a:off x="3638" y="1679"/>
                  <a:ext cx="8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Line 43"/>
                <p:cNvSpPr>
                  <a:spLocks noChangeShapeType="1"/>
                </p:cNvSpPr>
                <p:nvPr/>
              </p:nvSpPr>
              <p:spPr bwMode="auto">
                <a:xfrm flipH="1">
                  <a:off x="4466" y="1727"/>
                  <a:ext cx="126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 name="Text Box 44"/>
                <p:cNvSpPr txBox="1">
                  <a:spLocks noChangeArrowheads="1"/>
                </p:cNvSpPr>
                <p:nvPr/>
              </p:nvSpPr>
              <p:spPr bwMode="auto">
                <a:xfrm>
                  <a:off x="7406" y="1415"/>
                  <a:ext cx="178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最小化、最大化按钮</a:t>
                  </a:r>
                  <a:endParaRPr kumimoji="1" lang="zh-CN" altLang="en-US" sz="2400" b="0" baseline="0">
                    <a:latin typeface="Times New Roman" panose="02020603050405020304" pitchFamily="18" charset="0"/>
                    <a:ea typeface="宋体" panose="02010600030101010101" pitchFamily="2" charset="-122"/>
                  </a:endParaRPr>
                </a:p>
              </p:txBody>
            </p:sp>
            <p:sp>
              <p:nvSpPr>
                <p:cNvPr id="106" name="Line 45"/>
                <p:cNvSpPr>
                  <a:spLocks noChangeShapeType="1"/>
                </p:cNvSpPr>
                <p:nvPr/>
              </p:nvSpPr>
              <p:spPr bwMode="auto">
                <a:xfrm flipH="1">
                  <a:off x="4151" y="1727"/>
                  <a:ext cx="2625"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Line 46"/>
                <p:cNvSpPr>
                  <a:spLocks noChangeShapeType="1"/>
                </p:cNvSpPr>
                <p:nvPr/>
              </p:nvSpPr>
              <p:spPr bwMode="auto">
                <a:xfrm rot="381901">
                  <a:off x="8387" y="1739"/>
                  <a:ext cx="945"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Group 47"/>
              <p:cNvGrpSpPr/>
              <p:nvPr/>
            </p:nvGrpSpPr>
            <p:grpSpPr bwMode="auto">
              <a:xfrm>
                <a:off x="1316" y="5471"/>
                <a:ext cx="8295" cy="3432"/>
                <a:chOff x="1316" y="5471"/>
                <a:chExt cx="8295" cy="3432"/>
              </a:xfrm>
            </p:grpSpPr>
            <p:sp>
              <p:nvSpPr>
                <p:cNvPr id="84" name="Text Box 48"/>
                <p:cNvSpPr txBox="1">
                  <a:spLocks noChangeArrowheads="1"/>
                </p:cNvSpPr>
                <p:nvPr/>
              </p:nvSpPr>
              <p:spPr bwMode="auto">
                <a:xfrm>
                  <a:off x="8246" y="8426"/>
                  <a:ext cx="136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综述窗口图标</a:t>
                  </a:r>
                  <a:endParaRPr kumimoji="1" lang="zh-CN" altLang="en-US" sz="2400" b="0" baseline="0">
                    <a:latin typeface="Times New Roman" panose="02020603050405020304" pitchFamily="18" charset="0"/>
                    <a:ea typeface="宋体" panose="02010600030101010101" pitchFamily="2" charset="-122"/>
                  </a:endParaRPr>
                </a:p>
              </p:txBody>
            </p:sp>
            <p:sp>
              <p:nvSpPr>
                <p:cNvPr id="85" name="Text Box 49"/>
                <p:cNvSpPr txBox="1">
                  <a:spLocks noChangeArrowheads="1"/>
                </p:cNvSpPr>
                <p:nvPr/>
              </p:nvSpPr>
              <p:spPr bwMode="auto">
                <a:xfrm>
                  <a:off x="5726" y="8426"/>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日志窗口</a:t>
                  </a:r>
                  <a:endParaRPr kumimoji="1" lang="zh-CN" altLang="en-US" sz="2400" b="0" baseline="0">
                    <a:latin typeface="Times New Roman" panose="02020603050405020304" pitchFamily="18" charset="0"/>
                    <a:ea typeface="宋体" panose="02010600030101010101" pitchFamily="2" charset="-122"/>
                  </a:endParaRPr>
                </a:p>
              </p:txBody>
            </p:sp>
            <p:sp>
              <p:nvSpPr>
                <p:cNvPr id="86" name="Text Box 50"/>
                <p:cNvSpPr txBox="1">
                  <a:spLocks noChangeArrowheads="1"/>
                </p:cNvSpPr>
                <p:nvPr/>
              </p:nvSpPr>
              <p:spPr bwMode="auto">
                <a:xfrm>
                  <a:off x="2471"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文本窗口</a:t>
                  </a:r>
                  <a:endParaRPr kumimoji="1" lang="zh-CN" altLang="en-US" sz="2400" b="0" baseline="0">
                    <a:latin typeface="Times New Roman" panose="02020603050405020304" pitchFamily="18" charset="0"/>
                    <a:ea typeface="宋体" panose="02010600030101010101" pitchFamily="2" charset="-122"/>
                  </a:endParaRPr>
                </a:p>
              </p:txBody>
            </p:sp>
            <p:sp>
              <p:nvSpPr>
                <p:cNvPr id="87" name="Text Box 51"/>
                <p:cNvSpPr txBox="1">
                  <a:spLocks noChangeArrowheads="1"/>
                </p:cNvSpPr>
                <p:nvPr/>
              </p:nvSpPr>
              <p:spPr bwMode="auto">
                <a:xfrm>
                  <a:off x="4046"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状态栏</a:t>
                  </a:r>
                  <a:endParaRPr kumimoji="1" lang="zh-CN" altLang="en-US" sz="2400" b="0" baseline="0">
                    <a:latin typeface="Times New Roman" panose="02020603050405020304" pitchFamily="18" charset="0"/>
                    <a:ea typeface="宋体" panose="02010600030101010101" pitchFamily="2" charset="-122"/>
                  </a:endParaRPr>
                </a:p>
              </p:txBody>
            </p:sp>
            <p:sp>
              <p:nvSpPr>
                <p:cNvPr id="88" name="Line 52"/>
                <p:cNvSpPr>
                  <a:spLocks noChangeShapeType="1"/>
                </p:cNvSpPr>
                <p:nvPr/>
              </p:nvSpPr>
              <p:spPr bwMode="auto">
                <a:xfrm flipV="1">
                  <a:off x="2996" y="7655"/>
                  <a:ext cx="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53"/>
                <p:cNvSpPr>
                  <a:spLocks noChangeShapeType="1"/>
                </p:cNvSpPr>
                <p:nvPr/>
              </p:nvSpPr>
              <p:spPr bwMode="auto">
                <a:xfrm flipV="1">
                  <a:off x="4361" y="8123"/>
                  <a:ext cx="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Text Box 54"/>
                <p:cNvSpPr txBox="1">
                  <a:spLocks noChangeArrowheads="1"/>
                </p:cNvSpPr>
                <p:nvPr/>
              </p:nvSpPr>
              <p:spPr bwMode="auto">
                <a:xfrm>
                  <a:off x="7091" y="8435"/>
                  <a:ext cx="1155"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图形窗口</a:t>
                  </a:r>
                  <a:endParaRPr kumimoji="1" lang="zh-CN" altLang="en-US" sz="2400" b="0" baseline="0">
                    <a:latin typeface="Times New Roman" panose="02020603050405020304" pitchFamily="18" charset="0"/>
                    <a:ea typeface="宋体" panose="02010600030101010101" pitchFamily="2" charset="-122"/>
                  </a:endParaRPr>
                </a:p>
              </p:txBody>
            </p:sp>
            <p:sp>
              <p:nvSpPr>
                <p:cNvPr id="91" name="Line 55"/>
                <p:cNvSpPr>
                  <a:spLocks noChangeShapeType="1"/>
                </p:cNvSpPr>
                <p:nvPr/>
              </p:nvSpPr>
              <p:spPr bwMode="auto">
                <a:xfrm rot="1257142" flipH="1" flipV="1">
                  <a:off x="7511" y="5870"/>
                  <a:ext cx="63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Text Box 56"/>
                <p:cNvSpPr txBox="1">
                  <a:spLocks noChangeArrowheads="1"/>
                </p:cNvSpPr>
                <p:nvPr/>
              </p:nvSpPr>
              <p:spPr bwMode="auto">
                <a:xfrm>
                  <a:off x="1316" y="8435"/>
                  <a:ext cx="126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buFontTx/>
                    <a:buNone/>
                  </a:pPr>
                  <a:r>
                    <a:rPr kumimoji="1" lang="zh-CN" altLang="en-US" sz="800" b="0" baseline="0">
                      <a:latin typeface="Times New Roman" panose="02020603050405020304" pitchFamily="18" charset="0"/>
                      <a:ea typeface="宋体" panose="02010600030101010101" pitchFamily="2" charset="-122"/>
                    </a:rPr>
                    <a:t>浏览器窗口</a:t>
                  </a:r>
                  <a:endParaRPr kumimoji="1" lang="zh-CN" altLang="en-US" sz="2400" b="0" baseline="0">
                    <a:latin typeface="Times New Roman" panose="02020603050405020304" pitchFamily="18" charset="0"/>
                    <a:ea typeface="宋体" panose="02010600030101010101" pitchFamily="2" charset="-122"/>
                  </a:endParaRPr>
                </a:p>
              </p:txBody>
            </p:sp>
            <p:sp>
              <p:nvSpPr>
                <p:cNvPr id="93" name="Line 57"/>
                <p:cNvSpPr>
                  <a:spLocks noChangeShapeType="1"/>
                </p:cNvSpPr>
                <p:nvPr/>
              </p:nvSpPr>
              <p:spPr bwMode="auto">
                <a:xfrm flipV="1">
                  <a:off x="1736" y="5471"/>
                  <a:ext cx="630" cy="31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58"/>
                <p:cNvSpPr>
                  <a:spLocks noChangeShapeType="1"/>
                </p:cNvSpPr>
                <p:nvPr/>
              </p:nvSpPr>
              <p:spPr bwMode="auto">
                <a:xfrm flipH="1" flipV="1">
                  <a:off x="5831" y="7763"/>
                  <a:ext cx="42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59"/>
                <p:cNvSpPr>
                  <a:spLocks noChangeShapeType="1"/>
                </p:cNvSpPr>
                <p:nvPr/>
              </p:nvSpPr>
              <p:spPr bwMode="auto">
                <a:xfrm flipH="1">
                  <a:off x="9086" y="6326"/>
                  <a:ext cx="315" cy="2184"/>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08" name="TextBox 107"/>
          <p:cNvSpPr txBox="1"/>
          <p:nvPr/>
        </p:nvSpPr>
        <p:spPr>
          <a:xfrm>
            <a:off x="471187" y="1184859"/>
            <a:ext cx="323941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3.1Rose</a:t>
            </a:r>
            <a:r>
              <a:rPr lang="zh-CN" altLang="en-US" sz="2800" kern="0" dirty="0" smtClean="0">
                <a:latin typeface="微软雅黑" panose="020B0503020204020204" pitchFamily="34" charset="-122"/>
                <a:ea typeface="微软雅黑" panose="020B0503020204020204" pitchFamily="34" charset="-122"/>
                <a:cs typeface="+mn-ea"/>
                <a:sym typeface="+mn-lt"/>
              </a:rPr>
              <a:t>界面组成</a:t>
            </a:r>
            <a:endParaRPr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109" name="矩形 108"/>
          <p:cNvSpPr/>
          <p:nvPr/>
        </p:nvSpPr>
        <p:spPr>
          <a:xfrm>
            <a:off x="101600" y="2141228"/>
            <a:ext cx="6096000" cy="2862322"/>
          </a:xfrm>
          <a:prstGeom prst="rect">
            <a:avLst/>
          </a:prstGeom>
        </p:spPr>
        <p:txBody>
          <a:bodyPr>
            <a:spAutoFit/>
          </a:bodyPr>
          <a:lstStyle/>
          <a:p>
            <a:r>
              <a:rPr lang="zh-CN" altLang="en-US" dirty="0" smtClean="0"/>
              <a:t>浏览器窗口</a:t>
            </a:r>
            <a:endParaRPr lang="en-US" altLang="zh-CN" dirty="0" smtClean="0"/>
          </a:p>
          <a:p>
            <a:r>
              <a:rPr lang="zh-CN" altLang="en-US" dirty="0" smtClean="0"/>
              <a:t></a:t>
            </a:r>
            <a:r>
              <a:rPr lang="zh-CN" altLang="en-US" dirty="0"/>
              <a:t>用于在模型中迅速漫游</a:t>
            </a:r>
            <a:r>
              <a:rPr lang="zh-CN" altLang="en-US" dirty="0" smtClean="0"/>
              <a:t>。</a:t>
            </a:r>
            <a:endParaRPr lang="en-US" altLang="zh-CN" dirty="0" smtClean="0"/>
          </a:p>
          <a:p>
            <a:r>
              <a:rPr lang="zh-CN" altLang="en-US" dirty="0" smtClean="0"/>
              <a:t>文本窗口</a:t>
            </a:r>
            <a:endParaRPr lang="en-US" altLang="zh-CN" dirty="0" smtClean="0"/>
          </a:p>
          <a:p>
            <a:r>
              <a:rPr lang="zh-CN" altLang="en-US" dirty="0" smtClean="0"/>
              <a:t></a:t>
            </a:r>
            <a:r>
              <a:rPr lang="zh-CN" altLang="en-US" dirty="0"/>
              <a:t>用于查看或更新模型元素的文档</a:t>
            </a:r>
            <a:r>
              <a:rPr lang="zh-CN" altLang="en-US" dirty="0" smtClean="0"/>
              <a:t>。</a:t>
            </a:r>
            <a:endParaRPr lang="en-US" altLang="zh-CN" dirty="0" smtClean="0"/>
          </a:p>
          <a:p>
            <a:r>
              <a:rPr lang="zh-CN" altLang="en-US" dirty="0" smtClean="0"/>
              <a:t>工具箱</a:t>
            </a:r>
            <a:endParaRPr lang="en-US" altLang="zh-CN" dirty="0" smtClean="0"/>
          </a:p>
          <a:p>
            <a:r>
              <a:rPr lang="zh-CN" altLang="en-US" dirty="0" smtClean="0"/>
              <a:t></a:t>
            </a:r>
            <a:r>
              <a:rPr lang="zh-CN" altLang="en-US" dirty="0"/>
              <a:t>用于迅速访问常用命令</a:t>
            </a:r>
            <a:r>
              <a:rPr lang="zh-CN" altLang="en-US" dirty="0" smtClean="0"/>
              <a:t>。</a:t>
            </a:r>
            <a:endParaRPr lang="en-US" altLang="zh-CN" dirty="0" smtClean="0"/>
          </a:p>
          <a:p>
            <a:r>
              <a:rPr lang="zh-CN" altLang="en-US" dirty="0" smtClean="0"/>
              <a:t>图形窗口</a:t>
            </a:r>
            <a:endParaRPr lang="en-US" altLang="zh-CN" dirty="0" smtClean="0"/>
          </a:p>
          <a:p>
            <a:r>
              <a:rPr lang="zh-CN" altLang="en-US" dirty="0" smtClean="0"/>
              <a:t></a:t>
            </a:r>
            <a:r>
              <a:rPr lang="zh-CN" altLang="en-US" dirty="0"/>
              <a:t>用于显示和编辑一个或几个</a:t>
            </a:r>
            <a:r>
              <a:rPr lang="en-US" altLang="zh-CN" dirty="0"/>
              <a:t>UML</a:t>
            </a:r>
            <a:r>
              <a:rPr lang="zh-CN" altLang="en-US" dirty="0"/>
              <a:t>框图</a:t>
            </a:r>
            <a:r>
              <a:rPr lang="zh-CN" altLang="en-US" dirty="0" smtClean="0"/>
              <a:t>。</a:t>
            </a:r>
            <a:endParaRPr lang="en-US" altLang="zh-CN" dirty="0" smtClean="0"/>
          </a:p>
          <a:p>
            <a:r>
              <a:rPr lang="zh-CN" altLang="en-US" dirty="0" smtClean="0"/>
              <a:t>日志窗口</a:t>
            </a:r>
            <a:endParaRPr lang="en-US" altLang="zh-CN" dirty="0" smtClean="0"/>
          </a:p>
          <a:p>
            <a:r>
              <a:rPr lang="zh-CN" altLang="en-US" dirty="0" smtClean="0"/>
              <a:t></a:t>
            </a:r>
            <a:r>
              <a:rPr lang="zh-CN" altLang="en-US" dirty="0"/>
              <a:t>用于查看错误信息和报告各个命令的结果。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407099"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3.2</a:t>
            </a:r>
            <a:r>
              <a:rPr lang="zh-CN" altLang="en-US" sz="2800" kern="0" dirty="0" smtClean="0">
                <a:latin typeface="微软雅黑" panose="020B0503020204020204" pitchFamily="34" charset="-122"/>
                <a:ea typeface="微软雅黑" panose="020B0503020204020204" pitchFamily="34" charset="-122"/>
                <a:cs typeface="+mn-ea"/>
                <a:sym typeface="+mn-lt"/>
              </a:rPr>
              <a:t>用例图</a:t>
            </a:r>
            <a:r>
              <a:rPr lang="en-US" altLang="zh-CN" sz="2800" dirty="0"/>
              <a:t>(Use case </a:t>
            </a:r>
            <a:r>
              <a:rPr lang="en-US" altLang="zh-CN" sz="2800" dirty="0" smtClean="0"/>
              <a:t>Diagram</a:t>
            </a:r>
            <a:r>
              <a:rPr lang="zh-CN" altLang="en-US" sz="2800" dirty="0" smtClean="0"/>
              <a:t>）</a:t>
            </a:r>
            <a:endParaRPr lang="zh-CN" altLang="en-US" sz="2800" kern="0" dirty="0">
              <a:latin typeface="微软雅黑" panose="020B0503020204020204" pitchFamily="34" charset="-122"/>
              <a:ea typeface="微软雅黑" panose="020B0503020204020204" pitchFamily="34" charset="-122"/>
              <a:cs typeface="+mn-ea"/>
              <a:sym typeface="+mn-lt"/>
            </a:endParaRPr>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60734" b="50000"/>
          <a:stretch>
            <a:fillRect/>
          </a:stretch>
        </p:blipFill>
        <p:spPr bwMode="auto">
          <a:xfrm>
            <a:off x="326044" y="2635150"/>
            <a:ext cx="3689857" cy="264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2" descr="manager"/>
          <p:cNvPicPr>
            <a:picLocks noChangeAspect="1" noChangeArrowheads="1"/>
          </p:cNvPicPr>
          <p:nvPr/>
        </p:nvPicPr>
        <p:blipFill>
          <a:blip r:embed="rId2"/>
          <a:srcRect/>
          <a:stretch>
            <a:fillRect/>
          </a:stretch>
        </p:blipFill>
        <p:spPr>
          <a:xfrm>
            <a:off x="4972279" y="1944913"/>
            <a:ext cx="3984495" cy="4426857"/>
          </a:xfrm>
          <a:prstGeom prst="rect">
            <a:avLst/>
          </a:prstGeom>
          <a:noFill/>
        </p:spPr>
      </p:pic>
      <p:sp>
        <p:nvSpPr>
          <p:cNvPr id="2" name="右箭头 1"/>
          <p:cNvSpPr/>
          <p:nvPr/>
        </p:nvSpPr>
        <p:spPr>
          <a:xfrm>
            <a:off x="4117499"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5" name="文本框 52"/>
          <p:cNvSpPr txBox="1"/>
          <p:nvPr/>
        </p:nvSpPr>
        <p:spPr>
          <a:xfrm>
            <a:off x="9212266" y="2370901"/>
            <a:ext cx="2616878" cy="3170099"/>
          </a:xfrm>
          <a:prstGeom prst="rect">
            <a:avLst/>
          </a:prstGeom>
          <a:noFill/>
        </p:spPr>
        <p:txBody>
          <a:bodyPr wrap="square" rtlCol="0">
            <a:spAutoFit/>
          </a:bodyPr>
          <a:lstStyle/>
          <a:p>
            <a:pPr>
              <a:spcBef>
                <a:spcPct val="20000"/>
              </a:spcBef>
              <a:buClr>
                <a:srgbClr val="000066"/>
              </a:buClr>
            </a:pPr>
            <a:r>
              <a:rPr altLang="en-US" dirty="0" smtClean="0">
                <a:latin typeface="+mn-ea"/>
              </a:rPr>
              <a:t>用例图包含一组用例。每一用例用椭圆表示，放置在矩形框中；矩形框表示整个系统。矩形框外画如图所示的小人，表示参与者。参与者不一定是人，可以是其他软件、硬件等等。某一参与者与某一用例用线连起来，表示该参与者和该用例有交互。</a:t>
            </a:r>
            <a:endParaRPr altLang="en-US"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3.3</a:t>
            </a:r>
            <a:r>
              <a:rPr lang="zh-CN" altLang="en-US" sz="2800" kern="0" dirty="0" smtClean="0">
                <a:latin typeface="微软雅黑" panose="020B0503020204020204" pitchFamily="34" charset="-122"/>
                <a:ea typeface="微软雅黑" panose="020B0503020204020204" pitchFamily="34" charset="-122"/>
                <a:cs typeface="+mn-ea"/>
                <a:sym typeface="+mn-lt"/>
              </a:rPr>
              <a:t>活动图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Activity 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277153"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pic>
        <p:nvPicPr>
          <p:cNvPr id="9" name="Picture 17"/>
          <p:cNvPicPr>
            <a:picLocks noChangeAspect="1" noChangeArrowheads="1"/>
          </p:cNvPicPr>
          <p:nvPr/>
        </p:nvPicPr>
        <p:blipFill>
          <a:blip r:embed="rId1"/>
          <a:srcRect/>
          <a:stretch>
            <a:fillRect/>
          </a:stretch>
        </p:blipFill>
        <p:spPr bwMode="auto">
          <a:xfrm>
            <a:off x="5210622" y="2140888"/>
            <a:ext cx="4343799" cy="4118765"/>
          </a:xfrm>
          <a:prstGeom prst="rect">
            <a:avLst/>
          </a:prstGeom>
          <a:noFill/>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7945" b="48413"/>
          <a:stretch>
            <a:fillRect/>
          </a:stretch>
        </p:blipFill>
        <p:spPr bwMode="auto">
          <a:xfrm>
            <a:off x="136685" y="2713579"/>
            <a:ext cx="4020593" cy="277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9579429" y="2807328"/>
            <a:ext cx="2612571" cy="2585323"/>
          </a:xfrm>
          <a:prstGeom prst="rect">
            <a:avLst/>
          </a:prstGeom>
        </p:spPr>
        <p:txBody>
          <a:bodyPr wrap="square">
            <a:spAutoFit/>
          </a:bodyPr>
          <a:lstStyle/>
          <a:p>
            <a:r>
              <a:rPr lang="zh-CN" altLang="en-US" dirty="0"/>
              <a:t>描述用例要求所要进行的活动，以及活动间的约束关系，有利于识别并行活动。能够演示出系统中哪些地方存在功能，以及这些功能和系统中其他组件的功能如何共同满足前面使用用例图建模的商务需求。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3.4</a:t>
            </a:r>
            <a:r>
              <a:rPr lang="zh-CN" altLang="en-US" sz="2800" kern="0" dirty="0" smtClean="0">
                <a:latin typeface="微软雅黑" panose="020B0503020204020204" pitchFamily="34" charset="-122"/>
                <a:ea typeface="微软雅黑" panose="020B0503020204020204" pitchFamily="34" charset="-122"/>
                <a:cs typeface="+mn-ea"/>
                <a:sym typeface="+mn-lt"/>
              </a:rPr>
              <a:t>类图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Class 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277153"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6" y="2723551"/>
            <a:ext cx="2612571" cy="2862322"/>
          </a:xfrm>
          <a:prstGeom prst="rect">
            <a:avLst/>
          </a:prstGeom>
        </p:spPr>
        <p:txBody>
          <a:bodyPr wrap="square">
            <a:spAutoFit/>
          </a:bodyPr>
          <a:lstStyle/>
          <a:p>
            <a:r>
              <a:rPr lang="zh-CN" altLang="en-US" dirty="0"/>
              <a:t>类图是描述系统中的类，以及各个类之间的关系的静态视图。能够让我们在正确编写代码以前对系统有一个全面的认识。类图是一种模型类型，确切的说，是一种静态模型类型。类图表示类、接口和它们之间的协作关系。</a:t>
            </a:r>
            <a:endParaRPr lang="zh-CN" altLang="en-US" dirty="0"/>
          </a:p>
        </p:txBody>
      </p:sp>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59953" b="27734"/>
          <a:stretch>
            <a:fillRect/>
          </a:stretch>
        </p:blipFill>
        <p:spPr bwMode="auto">
          <a:xfrm>
            <a:off x="471186" y="2212352"/>
            <a:ext cx="3721174" cy="377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15"/>
          <p:cNvGrpSpPr/>
          <p:nvPr/>
        </p:nvGrpSpPr>
        <p:grpSpPr bwMode="auto">
          <a:xfrm>
            <a:off x="4728040" y="2558451"/>
            <a:ext cx="4387386" cy="3283640"/>
            <a:chOff x="22" y="2251"/>
            <a:chExt cx="3130" cy="1910"/>
          </a:xfrm>
        </p:grpSpPr>
        <p:pic>
          <p:nvPicPr>
            <p:cNvPr id="11" name="Picture 16"/>
            <p:cNvPicPr>
              <a:picLocks noChangeAspect="1" noChangeArrowheads="1"/>
            </p:cNvPicPr>
            <p:nvPr/>
          </p:nvPicPr>
          <p:blipFill>
            <a:blip r:embed="rId2"/>
            <a:srcRect/>
            <a:stretch>
              <a:fillRect/>
            </a:stretch>
          </p:blipFill>
          <p:spPr bwMode="auto">
            <a:xfrm>
              <a:off x="22" y="2251"/>
              <a:ext cx="3130" cy="1857"/>
            </a:xfrm>
            <a:prstGeom prst="rect">
              <a:avLst/>
            </a:prstGeom>
            <a:noFill/>
            <a:ln w="9525" algn="ctr">
              <a:noFill/>
              <a:miter lim="800000"/>
              <a:headEnd/>
              <a:tailEnd/>
            </a:ln>
            <a:effectLst/>
          </p:spPr>
        </p:pic>
        <p:sp>
          <p:nvSpPr>
            <p:cNvPr id="12" name="Text Box 17"/>
            <p:cNvSpPr txBox="1">
              <a:spLocks noChangeArrowheads="1"/>
            </p:cNvSpPr>
            <p:nvPr/>
          </p:nvSpPr>
          <p:spPr bwMode="auto">
            <a:xfrm>
              <a:off x="1021" y="3022"/>
              <a:ext cx="453" cy="273"/>
            </a:xfrm>
            <a:prstGeom prst="rect">
              <a:avLst/>
            </a:prstGeom>
            <a:noFill/>
            <a:ln w="9525" algn="ctr">
              <a:noFill/>
              <a:miter lim="800000"/>
              <a:tailEnd type="none" w="lg" len="lg"/>
            </a:ln>
            <a:effectLst/>
          </p:spPr>
          <p:txBody>
            <a:bodyPr>
              <a:spAutoFit/>
            </a:bodyPr>
            <a:lstStyle/>
            <a:p>
              <a:pPr algn="ctr">
                <a:spcBef>
                  <a:spcPct val="10000"/>
                </a:spcBef>
              </a:pPr>
              <a:endParaRPr lang="zh-CN" altLang="en-US" sz="1600" b="0" i="0">
                <a:effectLst/>
              </a:endParaRPr>
            </a:p>
          </p:txBody>
        </p:sp>
        <p:sp>
          <p:nvSpPr>
            <p:cNvPr id="13" name="Text Box 18"/>
            <p:cNvSpPr txBox="1">
              <a:spLocks noChangeArrowheads="1"/>
            </p:cNvSpPr>
            <p:nvPr/>
          </p:nvSpPr>
          <p:spPr bwMode="auto">
            <a:xfrm>
              <a:off x="2563" y="3703"/>
              <a:ext cx="454" cy="274"/>
            </a:xfrm>
            <a:prstGeom prst="rect">
              <a:avLst/>
            </a:prstGeom>
            <a:noFill/>
            <a:ln w="9525" algn="ctr">
              <a:noFill/>
              <a:miter lim="800000"/>
              <a:tailEnd type="none" w="lg" len="lg"/>
            </a:ln>
            <a:effectLst/>
          </p:spPr>
          <p:txBody>
            <a:bodyPr>
              <a:spAutoFit/>
            </a:bodyPr>
            <a:lstStyle/>
            <a:p>
              <a:pPr algn="ctr">
                <a:spcBef>
                  <a:spcPct val="10000"/>
                </a:spcBef>
              </a:pPr>
              <a:endParaRPr lang="zh-CN" altLang="en-US" sz="1600" b="0" i="0">
                <a:effectLst/>
              </a:endParaRPr>
            </a:p>
          </p:txBody>
        </p:sp>
        <p:sp>
          <p:nvSpPr>
            <p:cNvPr id="14" name="Text Box 19"/>
            <p:cNvSpPr txBox="1">
              <a:spLocks noChangeArrowheads="1"/>
            </p:cNvSpPr>
            <p:nvPr/>
          </p:nvSpPr>
          <p:spPr bwMode="auto">
            <a:xfrm>
              <a:off x="566" y="3839"/>
              <a:ext cx="817" cy="322"/>
            </a:xfrm>
            <a:prstGeom prst="rect">
              <a:avLst/>
            </a:prstGeom>
            <a:noFill/>
            <a:ln w="9525" algn="ctr">
              <a:noFill/>
              <a:miter lim="800000"/>
              <a:tailEnd type="none" w="lg" len="lg"/>
            </a:ln>
            <a:effectLst/>
          </p:spPr>
          <p:txBody>
            <a:bodyPr>
              <a:spAutoFit/>
            </a:bodyPr>
            <a:lstStyle/>
            <a:p>
              <a:pPr algn="ctr">
                <a:spcBef>
                  <a:spcPct val="10000"/>
                </a:spcBef>
              </a:pPr>
              <a:endParaRPr kumimoji="0" lang="zh-CN" altLang="en-US" sz="2000" b="0" i="0">
                <a:solidFill>
                  <a:srgbClr val="000000"/>
                </a:solidFill>
                <a:effectLs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189385"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3.5</a:t>
            </a:r>
            <a:r>
              <a:rPr lang="zh-CN" altLang="en-US" sz="2800" kern="0" dirty="0" smtClean="0">
                <a:latin typeface="微软雅黑" panose="020B0503020204020204" pitchFamily="34" charset="-122"/>
                <a:ea typeface="微软雅黑" panose="020B0503020204020204" pitchFamily="34" charset="-122"/>
                <a:cs typeface="+mn-ea"/>
                <a:sym typeface="+mn-lt"/>
              </a:rPr>
              <a:t>顺序图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Sequence 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6" y="2723551"/>
            <a:ext cx="2612571" cy="2862322"/>
          </a:xfrm>
          <a:prstGeom prst="rect">
            <a:avLst/>
          </a:prstGeom>
        </p:spPr>
        <p:txBody>
          <a:bodyPr wrap="square">
            <a:spAutoFit/>
          </a:bodyPr>
          <a:lstStyle/>
          <a:p>
            <a:r>
              <a:rPr lang="zh-CN" altLang="en-US" dirty="0" smtClean="0"/>
              <a:t>顺序图是</a:t>
            </a:r>
            <a:r>
              <a:rPr lang="zh-CN" altLang="en-US" dirty="0"/>
              <a:t>用来显示你的参与者如何以一系列顺序的步骤与系统的对象交互的模型。顺序图可以用来展示对象之间是如何进行交互的。顺序图将显示的重点放在消息序列上，即强调消息是如何在对象之间被发送和接收的。</a:t>
            </a:r>
            <a:endParaRPr lang="zh-CN" altLang="en-US" dirty="0"/>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9299" r="62006" b="26172"/>
          <a:stretch>
            <a:fillRect/>
          </a:stretch>
        </p:blipFill>
        <p:spPr bwMode="auto">
          <a:xfrm>
            <a:off x="380199" y="2279112"/>
            <a:ext cx="3635896" cy="347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nvGraphicFramePr>
        <p:xfrm>
          <a:off x="4979473" y="2516359"/>
          <a:ext cx="4264547" cy="3069513"/>
        </p:xfrm>
        <a:graphic>
          <a:graphicData uri="http://schemas.openxmlformats.org/presentationml/2006/ole">
            <mc:AlternateContent xmlns:mc="http://schemas.openxmlformats.org/markup-compatibility/2006">
              <mc:Choice xmlns:v="urn:schemas-microsoft-com:vml" Requires="v">
                <p:oleObj spid="_x0000_s4105" name="BMP 图像" r:id="rId2" imgW="4524375" imgH="3257550" progId="PBrush">
                  <p:embed/>
                </p:oleObj>
              </mc:Choice>
              <mc:Fallback>
                <p:oleObj name="BMP 图像" r:id="rId2" imgW="4524375" imgH="3257550"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473" y="2516359"/>
                        <a:ext cx="4264547" cy="3069513"/>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61725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3.6</a:t>
            </a:r>
            <a:r>
              <a:rPr lang="zh-CN" altLang="en-US" sz="2800" kern="0" dirty="0" smtClean="0">
                <a:latin typeface="微软雅黑" panose="020B0503020204020204" pitchFamily="34" charset="-122"/>
                <a:ea typeface="微软雅黑" panose="020B0503020204020204" pitchFamily="34" charset="-122"/>
                <a:cs typeface="+mn-ea"/>
                <a:sym typeface="+mn-lt"/>
              </a:rPr>
              <a:t>协作图</a:t>
            </a:r>
            <a:r>
              <a:rPr lang="en-US" altLang="zh-CN" sz="2800" kern="0" dirty="0" smtClean="0">
                <a:latin typeface="微软雅黑" panose="020B0503020204020204" pitchFamily="34" charset="-122"/>
                <a:ea typeface="微软雅黑" panose="020B0503020204020204" pitchFamily="34" charset="-122"/>
                <a:cs typeface="+mn-ea"/>
                <a:sym typeface="+mn-lt"/>
              </a:rPr>
              <a:t>(Collaboration Diagram</a:t>
            </a:r>
            <a:r>
              <a:rPr lang="en-US" altLang="zh-CN" sz="2800" kern="0" dirty="0">
                <a:latin typeface="微软雅黑" panose="020B0503020204020204" pitchFamily="34" charset="-122"/>
                <a:ea typeface="微软雅黑" panose="020B0503020204020204" pitchFamily="34" charset="-122"/>
                <a:cs typeface="+mn-ea"/>
                <a:sym typeface="+mn-lt"/>
              </a:rPr>
              <a:t>)</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579429" y="2482904"/>
            <a:ext cx="2612571" cy="3139321"/>
          </a:xfrm>
          <a:prstGeom prst="rect">
            <a:avLst/>
          </a:prstGeom>
        </p:spPr>
        <p:txBody>
          <a:bodyPr wrap="square">
            <a:spAutoFit/>
          </a:bodyPr>
          <a:lstStyle/>
          <a:p>
            <a:r>
              <a:rPr lang="zh-CN" altLang="en-US" dirty="0"/>
              <a:t>和顺序图相似</a:t>
            </a:r>
            <a:r>
              <a:rPr lang="zh-CN" altLang="en-US" dirty="0" smtClean="0"/>
              <a:t>，协作图显示</a:t>
            </a:r>
            <a:r>
              <a:rPr lang="zh-CN" altLang="en-US" dirty="0"/>
              <a:t>对象间的动态合作关系。可以看成是类图和顺序图的交集，协作图建模对象或者角色，以及它们彼此之间是如何通信的。如果强调时间和顺序，则使用序列图；如果强调上下级关系，则选择协作图；这两种图合称为交互图。</a:t>
            </a:r>
            <a:endParaRPr lang="zh-CN" altLang="en-US" dirty="0"/>
          </a:p>
        </p:txBody>
      </p:sp>
      <p:pic>
        <p:nvPicPr>
          <p:cNvPr id="512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9299" r="61729" b="26758"/>
          <a:stretch>
            <a:fillRect/>
          </a:stretch>
        </p:blipFill>
        <p:spPr bwMode="auto">
          <a:xfrm>
            <a:off x="471186" y="2284312"/>
            <a:ext cx="3559046"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2"/>
          <a:srcRect/>
          <a:stretch>
            <a:fillRect/>
          </a:stretch>
        </p:blipFill>
        <p:spPr bwMode="auto">
          <a:xfrm>
            <a:off x="5115151" y="2552519"/>
            <a:ext cx="4307115" cy="2806861"/>
          </a:xfrm>
          <a:prstGeom prst="rect">
            <a:avLst/>
          </a:prstGeom>
          <a:noFill/>
        </p:spPr>
      </p:pic>
      <p:sp>
        <p:nvSpPr>
          <p:cNvPr id="3" name="矩形 2"/>
          <p:cNvSpPr/>
          <p:nvPr/>
        </p:nvSpPr>
        <p:spPr>
          <a:xfrm>
            <a:off x="4220708" y="5849531"/>
            <a:ext cx="6096000" cy="923330"/>
          </a:xfrm>
          <a:prstGeom prst="rect">
            <a:avLst/>
          </a:prstGeom>
        </p:spPr>
        <p:txBody>
          <a:bodyPr>
            <a:spAutoFit/>
          </a:bodyPr>
          <a:lstStyle/>
          <a:p>
            <a:r>
              <a:rPr lang="zh-CN" altLang="en-US" dirty="0"/>
              <a:t>在序列图中按</a:t>
            </a:r>
            <a:r>
              <a:rPr lang="en-US" altLang="zh-CN" dirty="0"/>
              <a:t>F5</a:t>
            </a:r>
            <a:r>
              <a:rPr lang="zh-CN" altLang="en-US" dirty="0"/>
              <a:t>键就可以创建相应的协作图</a:t>
            </a:r>
            <a:r>
              <a:rPr lang="zh-CN" altLang="en-US" dirty="0" smtClean="0"/>
              <a:t>同样在</a:t>
            </a:r>
            <a:r>
              <a:rPr lang="zh-CN" altLang="en-US" dirty="0"/>
              <a:t>协作图中按</a:t>
            </a:r>
            <a:r>
              <a:rPr lang="en-US" altLang="zh-CN" dirty="0"/>
              <a:t>F5</a:t>
            </a:r>
            <a:r>
              <a:rPr lang="zh-CN" altLang="en-US" dirty="0"/>
              <a:t>键就可以创建相应的序列图。序列图和协作图是同构</a:t>
            </a:r>
            <a:r>
              <a:rPr lang="zh-CN" altLang="en-US" dirty="0" smtClean="0"/>
              <a:t>的，也就是说</a:t>
            </a:r>
            <a:r>
              <a:rPr lang="zh-CN" altLang="en-US" dirty="0"/>
              <a:t>两张图之间的转换没有任何信息的损失。</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61725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3.7</a:t>
            </a:r>
            <a:r>
              <a:rPr lang="zh-CN" altLang="en-US" sz="2800" kern="0" dirty="0" smtClean="0">
                <a:latin typeface="微软雅黑" panose="020B0503020204020204" pitchFamily="34" charset="-122"/>
                <a:ea typeface="微软雅黑" panose="020B0503020204020204" pitchFamily="34" charset="-122"/>
                <a:cs typeface="+mn-ea"/>
                <a:sym typeface="+mn-lt"/>
              </a:rPr>
              <a:t>状态图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err="1" smtClean="0">
                <a:latin typeface="微软雅黑" panose="020B0503020204020204" pitchFamily="34" charset="-122"/>
                <a:ea typeface="微软雅黑" panose="020B0503020204020204" pitchFamily="34" charset="-122"/>
                <a:cs typeface="+mn-ea"/>
                <a:sym typeface="+mn-lt"/>
              </a:rPr>
              <a:t>StateChart</a:t>
            </a:r>
            <a:r>
              <a:rPr lang="en-US" altLang="zh-CN" sz="2800" kern="0" dirty="0" smtClean="0">
                <a:latin typeface="微软雅黑" panose="020B0503020204020204" pitchFamily="34" charset="-122"/>
                <a:ea typeface="微软雅黑" panose="020B0503020204020204" pitchFamily="34" charset="-122"/>
                <a:cs typeface="+mn-ea"/>
                <a:sym typeface="+mn-lt"/>
              </a:rPr>
              <a:t> </a:t>
            </a:r>
            <a:r>
              <a:rPr lang="en-US" altLang="zh-CN" sz="2800" kern="0" dirty="0">
                <a:latin typeface="微软雅黑" panose="020B0503020204020204" pitchFamily="34" charset="-122"/>
                <a:ea typeface="微软雅黑" panose="020B0503020204020204" pitchFamily="34" charset="-122"/>
                <a:cs typeface="+mn-ea"/>
                <a:sym typeface="+mn-lt"/>
              </a:rPr>
              <a:t>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579429" y="1139794"/>
            <a:ext cx="2612571" cy="5632311"/>
          </a:xfrm>
          <a:prstGeom prst="rect">
            <a:avLst/>
          </a:prstGeom>
        </p:spPr>
        <p:txBody>
          <a:bodyPr wrap="square">
            <a:spAutoFit/>
          </a:bodyPr>
          <a:lstStyle/>
          <a:p>
            <a:r>
              <a:rPr lang="zh-CN" altLang="en-US" dirty="0"/>
              <a:t>描述类的对象所有可能的状态，以及事件发生时状态的转移条件。可以捕获对象、子系统和系统的生命周期。他们可以告知一个对象可以拥有的状态，并且事件</a:t>
            </a:r>
            <a:r>
              <a:rPr lang="en-US" altLang="zh-CN" dirty="0"/>
              <a:t>(</a:t>
            </a:r>
            <a:r>
              <a:rPr lang="zh-CN" altLang="en-US" dirty="0"/>
              <a:t>如消息的接收、时间的流逝、错误、条件变为真等</a:t>
            </a:r>
            <a:r>
              <a:rPr lang="en-US" altLang="zh-CN" dirty="0"/>
              <a:t>)</a:t>
            </a:r>
            <a:r>
              <a:rPr lang="zh-CN" altLang="en-US" dirty="0"/>
              <a:t>会怎么随着时间的推移来影响这些状态。一个状态图应该连接到所有具有清晰的可标识状态和复杂行为的类；该图可以确定类的行为，以及该行为如何根据当前的状态变化，也可以展示哪些事件将会改变类的对象的状态。状态图是对类图的补充。</a:t>
            </a:r>
            <a:endParaRPr lang="zh-CN" altLang="en-US" dirty="0"/>
          </a:p>
        </p:txBody>
      </p:sp>
      <p:pic>
        <p:nvPicPr>
          <p:cNvPr id="5123"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t="10742" r="60686" b="35742"/>
          <a:stretch>
            <a:fillRect/>
          </a:stretch>
        </p:blipFill>
        <p:spPr bwMode="auto">
          <a:xfrm>
            <a:off x="306165" y="2659043"/>
            <a:ext cx="3528333" cy="270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对象 4"/>
          <p:cNvGraphicFramePr>
            <a:graphicFrameLocks noChangeAspect="1"/>
          </p:cNvGraphicFramePr>
          <p:nvPr/>
        </p:nvGraphicFramePr>
        <p:xfrm>
          <a:off x="4535467" y="2776390"/>
          <a:ext cx="5150339" cy="2465642"/>
        </p:xfrm>
        <a:graphic>
          <a:graphicData uri="http://schemas.openxmlformats.org/presentationml/2006/ole">
            <mc:AlternateContent xmlns:mc="http://schemas.openxmlformats.org/markup-compatibility/2006">
              <mc:Choice xmlns:v="urn:schemas-microsoft-com:vml" Requires="v">
                <p:oleObj spid="_x0000_s5129" name="Picture2" r:id="rId2" imgW="32861250" imgH="14649450" progId="Word.Picture.8">
                  <p:embed/>
                </p:oleObj>
              </mc:Choice>
              <mc:Fallback>
                <p:oleObj name="Picture2" r:id="rId2" imgW="32861250" imgH="14649450"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467" y="2776390"/>
                        <a:ext cx="5150339" cy="2465642"/>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601002" cy="652486"/>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3.8</a:t>
            </a:r>
            <a:r>
              <a:rPr lang="zh-CN" altLang="en-US" sz="2800" kern="0" dirty="0">
                <a:latin typeface="微软雅黑" panose="020B0503020204020204" pitchFamily="34" charset="-122"/>
                <a:ea typeface="微软雅黑" panose="020B0503020204020204" pitchFamily="34" charset="-122"/>
                <a:cs typeface="+mn-ea"/>
                <a:sym typeface="+mn-lt"/>
              </a:rPr>
              <a:t>构件</a:t>
            </a:r>
            <a:r>
              <a:rPr lang="zh-CN" altLang="en-US" sz="2800" kern="0" dirty="0" smtClean="0">
                <a:latin typeface="微软雅黑" panose="020B0503020204020204" pitchFamily="34" charset="-122"/>
                <a:ea typeface="微软雅黑" panose="020B0503020204020204" pitchFamily="34" charset="-122"/>
                <a:cs typeface="+mn-ea"/>
                <a:sym typeface="+mn-lt"/>
              </a:rPr>
              <a:t>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Component 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5" y="2521769"/>
            <a:ext cx="2612571" cy="3139321"/>
          </a:xfrm>
          <a:prstGeom prst="rect">
            <a:avLst/>
          </a:prstGeom>
        </p:spPr>
        <p:txBody>
          <a:bodyPr wrap="square">
            <a:spAutoFit/>
          </a:bodyPr>
          <a:lstStyle/>
          <a:p>
            <a:r>
              <a:rPr lang="zh-CN" altLang="en-US" dirty="0"/>
              <a:t>描述代码构件的物理结构以及各种构建之间的依赖关系。用来建模软件的组件及其相互之间的关系，这些图由构件标记符和构件之间的关系构成。在组件图中，构件是软件单个组成部分，它可以是一个文件，产品、可执行文件和脚本等。</a:t>
            </a:r>
            <a:endParaRPr lang="zh-CN" altLang="en-US" dirty="0"/>
          </a:p>
        </p:txBody>
      </p:sp>
      <p:pic>
        <p:nvPicPr>
          <p:cNvPr id="61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9299" r="60029" b="34570"/>
          <a:stretch>
            <a:fillRect/>
          </a:stretch>
        </p:blipFill>
        <p:spPr bwMode="auto">
          <a:xfrm>
            <a:off x="328613" y="2739451"/>
            <a:ext cx="3700463" cy="2921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0" descr="13-60"/>
          <p:cNvPicPr>
            <a:picLocks noChangeAspect="1" noChangeArrowheads="1"/>
          </p:cNvPicPr>
          <p:nvPr/>
        </p:nvPicPr>
        <p:blipFill>
          <a:blip r:embed="rId2"/>
          <a:srcRect/>
          <a:stretch>
            <a:fillRect/>
          </a:stretch>
        </p:blipFill>
        <p:spPr bwMode="auto">
          <a:xfrm>
            <a:off x="5103358" y="3327300"/>
            <a:ext cx="4069217" cy="152235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71187" y="95451"/>
            <a:ext cx="3363311" cy="666786"/>
          </a:xfrm>
        </p:spPr>
        <p:txBody>
          <a:bodyPr/>
          <a:lstStyle/>
          <a:p>
            <a:r>
              <a:rPr lang="en-US" altLang="zh-CN" kern="0" dirty="0">
                <a:sym typeface="+mn-lt"/>
              </a:rPr>
              <a:t>CONTENTS</a:t>
            </a:r>
            <a:endParaRPr lang="zh-CN" altLang="en-US" kern="0" dirty="0">
              <a:sym typeface="+mn-lt"/>
            </a:endParaRPr>
          </a:p>
        </p:txBody>
      </p:sp>
      <p:sp>
        <p:nvSpPr>
          <p:cNvPr id="12" name="文本占位符 11"/>
          <p:cNvSpPr>
            <a:spLocks noGrp="1"/>
          </p:cNvSpPr>
          <p:nvPr>
            <p:ph type="body" sz="quarter" idx="13"/>
          </p:nvPr>
        </p:nvSpPr>
        <p:spPr>
          <a:xfrm>
            <a:off x="8410498" y="2533209"/>
            <a:ext cx="1620957" cy="523220"/>
          </a:xfrm>
        </p:spPr>
        <p:txBody>
          <a:bodyPr/>
          <a:lstStyle/>
          <a:p>
            <a:pPr marL="0" indent="0">
              <a:buNone/>
            </a:pPr>
            <a:r>
              <a:rPr lang="zh-CN" altLang="en-US" sz="2800" dirty="0" smtClean="0">
                <a:cs typeface="+mn-ea"/>
                <a:sym typeface="+mn-lt"/>
              </a:rPr>
              <a:t>工具概述</a:t>
            </a:r>
            <a:endParaRPr lang="en-US" altLang="zh-CN" sz="2800" dirty="0">
              <a:cs typeface="+mn-ea"/>
              <a:sym typeface="+mn-lt"/>
            </a:endParaRPr>
          </a:p>
        </p:txBody>
      </p:sp>
      <p:sp>
        <p:nvSpPr>
          <p:cNvPr id="18" name="文本占位符 17"/>
          <p:cNvSpPr>
            <a:spLocks noGrp="1"/>
          </p:cNvSpPr>
          <p:nvPr>
            <p:ph type="body" sz="quarter" idx="15"/>
          </p:nvPr>
        </p:nvSpPr>
        <p:spPr>
          <a:xfrm>
            <a:off x="8410498" y="3340297"/>
            <a:ext cx="1620957" cy="523220"/>
          </a:xfrm>
        </p:spPr>
        <p:txBody>
          <a:bodyPr/>
          <a:lstStyle/>
          <a:p>
            <a:pPr marL="0" indent="0">
              <a:buNone/>
            </a:pPr>
            <a:r>
              <a:rPr lang="zh-CN" altLang="en-US" sz="2800" dirty="0" smtClean="0">
                <a:cs typeface="+mn-ea"/>
                <a:sym typeface="+mn-lt"/>
              </a:rPr>
              <a:t>历史介绍</a:t>
            </a:r>
            <a:endParaRPr lang="zh-CN" altLang="en-US" sz="2800" dirty="0">
              <a:cs typeface="+mn-ea"/>
              <a:sym typeface="+mn-lt"/>
            </a:endParaRPr>
          </a:p>
        </p:txBody>
      </p:sp>
      <p:sp>
        <p:nvSpPr>
          <p:cNvPr id="41" name="文本占位符 40"/>
          <p:cNvSpPr>
            <a:spLocks noGrp="1"/>
          </p:cNvSpPr>
          <p:nvPr>
            <p:ph type="body" sz="quarter" idx="17"/>
          </p:nvPr>
        </p:nvSpPr>
        <p:spPr>
          <a:xfrm>
            <a:off x="8410498" y="4123371"/>
            <a:ext cx="1620957" cy="523220"/>
          </a:xfrm>
        </p:spPr>
        <p:txBody>
          <a:bodyPr/>
          <a:lstStyle/>
          <a:p>
            <a:pPr marL="0" indent="0">
              <a:buNone/>
            </a:pPr>
            <a:r>
              <a:rPr lang="zh-CN" altLang="en-US" sz="2800" dirty="0" smtClean="0">
                <a:cs typeface="+mn-ea"/>
                <a:sym typeface="+mn-lt"/>
              </a:rPr>
              <a:t>基本功能</a:t>
            </a:r>
            <a:endParaRPr lang="zh-CN" altLang="en-US" sz="2800" dirty="0">
              <a:cs typeface="+mn-ea"/>
              <a:sym typeface="+mn-lt"/>
            </a:endParaRPr>
          </a:p>
        </p:txBody>
      </p:sp>
      <p:sp>
        <p:nvSpPr>
          <p:cNvPr id="43" name="文本占位符 42"/>
          <p:cNvSpPr>
            <a:spLocks noGrp="1"/>
          </p:cNvSpPr>
          <p:nvPr>
            <p:ph type="body" sz="quarter" idx="19"/>
          </p:nvPr>
        </p:nvSpPr>
        <p:spPr>
          <a:xfrm>
            <a:off x="8410498" y="4927068"/>
            <a:ext cx="1620957" cy="523220"/>
          </a:xfrm>
        </p:spPr>
        <p:txBody>
          <a:bodyPr/>
          <a:lstStyle/>
          <a:p>
            <a:pPr marL="0" indent="0">
              <a:buNone/>
            </a:pPr>
            <a:r>
              <a:rPr lang="zh-CN" altLang="en-US" sz="2800" dirty="0" smtClean="0">
                <a:cs typeface="+mn-ea"/>
                <a:sym typeface="+mn-lt"/>
              </a:rPr>
              <a:t>高级功能</a:t>
            </a:r>
            <a:endParaRPr lang="zh-CN" altLang="en-US" sz="2800" dirty="0">
              <a:cs typeface="+mn-ea"/>
              <a:sym typeface="+mn-lt"/>
            </a:endParaRPr>
          </a:p>
        </p:txBody>
      </p:sp>
      <p:sp>
        <p:nvSpPr>
          <p:cNvPr id="45" name="文本占位符 44"/>
          <p:cNvSpPr>
            <a:spLocks noGrp="1"/>
          </p:cNvSpPr>
          <p:nvPr>
            <p:ph type="body" sz="quarter" idx="21"/>
          </p:nvPr>
        </p:nvSpPr>
        <p:spPr>
          <a:xfrm>
            <a:off x="8410498" y="5723023"/>
            <a:ext cx="1620957" cy="523220"/>
          </a:xfrm>
        </p:spPr>
        <p:txBody>
          <a:bodyPr/>
          <a:lstStyle/>
          <a:p>
            <a:pPr marL="0" indent="0">
              <a:buNone/>
            </a:pPr>
            <a:r>
              <a:rPr lang="zh-CN" altLang="en-US" sz="2800" dirty="0" smtClean="0">
                <a:cs typeface="+mn-ea"/>
                <a:sym typeface="+mn-lt"/>
              </a:rPr>
              <a:t>人员分工</a:t>
            </a:r>
            <a:endParaRPr lang="zh-CN" altLang="en-US" sz="28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5" name="TextBox 34"/>
          <p:cNvSpPr txBox="1"/>
          <p:nvPr/>
        </p:nvSpPr>
        <p:spPr>
          <a:xfrm>
            <a:off x="471186" y="1184859"/>
            <a:ext cx="5601002" cy="597921"/>
          </a:xfrm>
          <a:prstGeom prst="rect">
            <a:avLst/>
          </a:prstGeom>
          <a:noFill/>
        </p:spPr>
        <p:txBody>
          <a:bodyPr wrap="square" rtlCol="0">
            <a:spAutoFit/>
          </a:bodyPr>
          <a:lstStyle/>
          <a:p>
            <a:pPr>
              <a:lnSpc>
                <a:spcPct val="130000"/>
              </a:lnSpc>
              <a:spcBef>
                <a:spcPts val="600"/>
              </a:spcBef>
            </a:pPr>
            <a:r>
              <a:rPr lang="en-US" altLang="zh-CN" sz="2800" kern="0" dirty="0" smtClean="0">
                <a:latin typeface="微软雅黑" panose="020B0503020204020204" pitchFamily="34" charset="-122"/>
                <a:ea typeface="微软雅黑" panose="020B0503020204020204" pitchFamily="34" charset="-122"/>
                <a:cs typeface="+mn-ea"/>
                <a:sym typeface="+mn-lt"/>
              </a:rPr>
              <a:t>3.9</a:t>
            </a:r>
            <a:r>
              <a:rPr lang="zh-CN" altLang="en-US" sz="2800" kern="0" dirty="0">
                <a:latin typeface="微软雅黑" panose="020B0503020204020204" pitchFamily="34" charset="-122"/>
                <a:ea typeface="微软雅黑" panose="020B0503020204020204" pitchFamily="34" charset="-122"/>
                <a:cs typeface="+mn-ea"/>
                <a:sym typeface="+mn-lt"/>
              </a:rPr>
              <a:t>部署</a:t>
            </a:r>
            <a:r>
              <a:rPr lang="zh-CN" altLang="en-US" sz="2800" kern="0" dirty="0" smtClean="0">
                <a:latin typeface="微软雅黑" panose="020B0503020204020204" pitchFamily="34" charset="-122"/>
                <a:ea typeface="微软雅黑" panose="020B0503020204020204" pitchFamily="34" charset="-122"/>
                <a:cs typeface="+mn-ea"/>
                <a:sym typeface="+mn-lt"/>
              </a:rPr>
              <a:t>图</a:t>
            </a:r>
            <a:r>
              <a:rPr lang="en-US" altLang="zh-CN" sz="2800" kern="0" dirty="0" smtClean="0">
                <a:latin typeface="微软雅黑" panose="020B0503020204020204" pitchFamily="34" charset="-122"/>
                <a:ea typeface="微软雅黑" panose="020B0503020204020204" pitchFamily="34" charset="-122"/>
                <a:cs typeface="+mn-ea"/>
                <a:sym typeface="+mn-lt"/>
              </a:rPr>
              <a:t>(</a:t>
            </a:r>
            <a:r>
              <a:rPr lang="en-US" altLang="zh-CN" sz="2800" kern="0" dirty="0">
                <a:latin typeface="微软雅黑" panose="020B0503020204020204" pitchFamily="34" charset="-122"/>
                <a:ea typeface="微软雅黑" panose="020B0503020204020204" pitchFamily="34" charset="-122"/>
                <a:cs typeface="+mn-ea"/>
                <a:sym typeface="+mn-lt"/>
              </a:rPr>
              <a:t>Deployment Diagram)</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2" name="右箭头 1"/>
          <p:cNvSpPr/>
          <p:nvPr/>
        </p:nvSpPr>
        <p:spPr>
          <a:xfrm>
            <a:off x="4148561" y="3955950"/>
            <a:ext cx="773813" cy="48864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9422265" y="2521769"/>
            <a:ext cx="2612571" cy="2862322"/>
          </a:xfrm>
          <a:prstGeom prst="rect">
            <a:avLst/>
          </a:prstGeom>
        </p:spPr>
        <p:txBody>
          <a:bodyPr wrap="square">
            <a:spAutoFit/>
          </a:bodyPr>
          <a:lstStyle/>
          <a:p>
            <a:r>
              <a:rPr lang="zh-CN" altLang="en-US" dirty="0"/>
              <a:t>是用来建模系统的物理部署。例如计算机和设备，以及它们之间是如何连接的。部署图的使用者是开发人员、系统集成人员和测试人员。部署图用于表示一组物理结点的集合及结点间的相互关系，从而建立了系统物理层面的模型。</a:t>
            </a:r>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8411" y="2289075"/>
            <a:ext cx="282892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6" descr="13-90"/>
          <p:cNvPicPr>
            <a:picLocks noChangeAspect="1" noChangeArrowheads="1"/>
          </p:cNvPicPr>
          <p:nvPr/>
        </p:nvPicPr>
        <p:blipFill>
          <a:blip r:embed="rId2"/>
          <a:srcRect/>
          <a:stretch>
            <a:fillRect/>
          </a:stretch>
        </p:blipFill>
        <p:spPr bwMode="auto">
          <a:xfrm>
            <a:off x="5584503" y="1780195"/>
            <a:ext cx="3066943" cy="2311234"/>
          </a:xfrm>
          <a:prstGeom prst="rect">
            <a:avLst/>
          </a:prstGeom>
          <a:noFill/>
          <a:ln w="9525">
            <a:noFill/>
            <a:miter lim="800000"/>
            <a:headEnd/>
            <a:tailEnd/>
          </a:ln>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374" y="4670219"/>
            <a:ext cx="4365173" cy="166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占位符 1"/>
          <p:cNvSpPr>
            <a:spLocks noGrp="1"/>
          </p:cNvSpPr>
          <p:nvPr>
            <p:ph type="body" sz="quarter" idx="10"/>
          </p:nvPr>
        </p:nvSpPr>
        <p:spPr>
          <a:xfrm>
            <a:off x="471187" y="95451"/>
            <a:ext cx="3363311" cy="584775"/>
          </a:xfrm>
        </p:spPr>
        <p:txBody>
          <a:bodyPr/>
          <a:lstStyle/>
          <a:p>
            <a:r>
              <a:rPr lang="zh-CN" altLang="en-US" dirty="0" smtClean="0"/>
              <a:t>基本功能</a:t>
            </a:r>
            <a:endParaRPr lang="zh-CN" altLang="en-US" dirty="0"/>
          </a:p>
        </p:txBody>
      </p:sp>
      <p:sp>
        <p:nvSpPr>
          <p:cNvPr id="76" name="文本占位符 2"/>
          <p:cNvSpPr>
            <a:spLocks noGrp="1"/>
          </p:cNvSpPr>
          <p:nvPr>
            <p:ph type="body" sz="quarter" idx="12"/>
          </p:nvPr>
        </p:nvSpPr>
        <p:spPr>
          <a:xfrm>
            <a:off x="471187" y="662803"/>
            <a:ext cx="1423788" cy="543610"/>
          </a:xfrm>
        </p:spPr>
        <p:txBody>
          <a:bodyPr/>
          <a:lstStyle/>
          <a:p>
            <a:r>
              <a:rPr lang="en-US" altLang="zh-CN" kern="0" dirty="0">
                <a:sym typeface="+mn-lt"/>
              </a:rPr>
              <a:t>THE THIRD PART</a:t>
            </a:r>
            <a:endParaRPr lang="zh-CN" altLang="en-US" kern="0" dirty="0">
              <a:sym typeface="+mn-lt"/>
            </a:endParaRPr>
          </a:p>
          <a:p>
            <a:endParaRPr lang="zh-CN" altLang="en-US" dirty="0"/>
          </a:p>
        </p:txBody>
      </p:sp>
      <p:sp>
        <p:nvSpPr>
          <p:cNvPr id="36" name="TextBox 35"/>
          <p:cNvSpPr txBox="1"/>
          <p:nvPr/>
        </p:nvSpPr>
        <p:spPr>
          <a:xfrm>
            <a:off x="3548748" y="1740805"/>
            <a:ext cx="3199261" cy="1532727"/>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问：在浏览器窗口中，</a:t>
            </a:r>
            <a:r>
              <a:rPr lang="en-US" altLang="zh-CN" sz="2400" kern="0" dirty="0" smtClean="0">
                <a:latin typeface="微软雅黑" panose="020B0503020204020204" pitchFamily="34" charset="-122"/>
                <a:ea typeface="微软雅黑" panose="020B0503020204020204" pitchFamily="34" charset="-122"/>
                <a:cs typeface="+mn-ea"/>
                <a:sym typeface="+mn-lt"/>
              </a:rPr>
              <a:t>Logical View</a:t>
            </a:r>
            <a:r>
              <a:rPr lang="zh-CN" altLang="en-US" sz="2400" kern="0" dirty="0">
                <a:latin typeface="微软雅黑" panose="020B0503020204020204" pitchFamily="34" charset="-122"/>
                <a:ea typeface="微软雅黑" panose="020B0503020204020204" pitchFamily="34" charset="-122"/>
                <a:cs typeface="+mn-ea"/>
                <a:sym typeface="+mn-lt"/>
              </a:rPr>
              <a:t>中</a:t>
            </a:r>
            <a:r>
              <a:rPr lang="zh-CN" altLang="en-US" sz="2400" kern="0" dirty="0" smtClean="0">
                <a:latin typeface="微软雅黑" panose="020B0503020204020204" pitchFamily="34" charset="-122"/>
                <a:ea typeface="微软雅黑" panose="020B0503020204020204" pitchFamily="34" charset="-122"/>
                <a:cs typeface="+mn-ea"/>
                <a:sym typeface="+mn-lt"/>
              </a:rPr>
              <a:t>能创建哪些类型图？</a:t>
            </a:r>
            <a:endParaRPr lang="zh-CN" altLang="en-US" sz="2400" kern="0" dirty="0">
              <a:latin typeface="微软雅黑" panose="020B0503020204020204" pitchFamily="34" charset="-122"/>
              <a:ea typeface="微软雅黑" panose="020B0503020204020204" pitchFamily="34" charset="-122"/>
              <a:cs typeface="+mn-ea"/>
              <a:sym typeface="+mn-lt"/>
            </a:endParaRPr>
          </a:p>
        </p:txBody>
      </p:sp>
      <p:pic>
        <p:nvPicPr>
          <p:cNvPr id="81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187" y="1077825"/>
            <a:ext cx="2943526" cy="5615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09" y="1130968"/>
            <a:ext cx="2919413" cy="556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667422" y="1389747"/>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Use Case View</a:t>
            </a:r>
            <a:endParaRPr lang="en-US" altLang="zh-CN" sz="1400" kern="0" dirty="0" smtClean="0">
              <a:latin typeface="微软雅黑" panose="020B0503020204020204" pitchFamily="34" charset="-122"/>
              <a:ea typeface="微软雅黑" panose="020B0503020204020204" pitchFamily="34" charset="-122"/>
              <a:cs typeface="+mn-ea"/>
              <a:sym typeface="+mn-lt"/>
            </a:endParaRPr>
          </a:p>
        </p:txBody>
      </p:sp>
      <p:sp>
        <p:nvSpPr>
          <p:cNvPr id="41" name="TextBox 40"/>
          <p:cNvSpPr txBox="1"/>
          <p:nvPr/>
        </p:nvSpPr>
        <p:spPr>
          <a:xfrm>
            <a:off x="9819822" y="5655850"/>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Deployment View</a:t>
            </a:r>
            <a:endParaRPr lang="en-US" altLang="zh-CN" sz="1400" kern="0" dirty="0" smtClean="0">
              <a:latin typeface="微软雅黑" panose="020B0503020204020204" pitchFamily="34" charset="-122"/>
              <a:ea typeface="微软雅黑" panose="020B0503020204020204" pitchFamily="34" charset="-122"/>
              <a:cs typeface="+mn-ea"/>
              <a:sym typeface="+mn-lt"/>
            </a:endParaRPr>
          </a:p>
        </p:txBody>
      </p:sp>
      <p:sp>
        <p:nvSpPr>
          <p:cNvPr id="42" name="TextBox 41"/>
          <p:cNvSpPr txBox="1"/>
          <p:nvPr/>
        </p:nvSpPr>
        <p:spPr>
          <a:xfrm>
            <a:off x="9819820" y="5121069"/>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Component View</a:t>
            </a:r>
            <a:endParaRPr lang="en-US" altLang="zh-CN" sz="1400" kern="0" dirty="0" smtClean="0">
              <a:latin typeface="微软雅黑" panose="020B0503020204020204" pitchFamily="34" charset="-122"/>
              <a:ea typeface="微软雅黑" panose="020B0503020204020204" pitchFamily="34" charset="-122"/>
              <a:cs typeface="+mn-ea"/>
              <a:sym typeface="+mn-lt"/>
            </a:endParaRPr>
          </a:p>
        </p:txBody>
      </p:sp>
      <p:sp>
        <p:nvSpPr>
          <p:cNvPr id="43" name="TextBox 42"/>
          <p:cNvSpPr txBox="1"/>
          <p:nvPr/>
        </p:nvSpPr>
        <p:spPr>
          <a:xfrm>
            <a:off x="9819821" y="3100985"/>
            <a:ext cx="1985963" cy="345094"/>
          </a:xfrm>
          <a:prstGeom prst="rect">
            <a:avLst/>
          </a:prstGeom>
          <a:noFill/>
        </p:spPr>
        <p:txBody>
          <a:bodyPr wrap="square" rtlCol="0">
            <a:spAutoFit/>
          </a:bodyPr>
          <a:lstStyle/>
          <a:p>
            <a:pPr>
              <a:lnSpc>
                <a:spcPct val="130000"/>
              </a:lnSpc>
              <a:spcBef>
                <a:spcPts val="600"/>
              </a:spcBef>
            </a:pPr>
            <a:r>
              <a:rPr lang="en-US" altLang="zh-CN" sz="1400" kern="0" dirty="0" smtClean="0">
                <a:latin typeface="微软雅黑" panose="020B0503020204020204" pitchFamily="34" charset="-122"/>
                <a:ea typeface="微软雅黑" panose="020B0503020204020204" pitchFamily="34" charset="-122"/>
                <a:cs typeface="+mn-ea"/>
                <a:sym typeface="+mn-lt"/>
              </a:rPr>
              <a:t>Logical View</a:t>
            </a:r>
            <a:endParaRPr lang="en-US" altLang="zh-CN" sz="1400" kern="0" dirty="0" smtClean="0">
              <a:latin typeface="微软雅黑" panose="020B0503020204020204" pitchFamily="34" charset="-122"/>
              <a:ea typeface="微软雅黑" panose="020B0503020204020204" pitchFamily="34" charset="-122"/>
              <a:cs typeface="+mn-ea"/>
              <a:sym typeface="+mn-lt"/>
            </a:endParaRPr>
          </a:p>
        </p:txBody>
      </p:sp>
      <p:sp>
        <p:nvSpPr>
          <p:cNvPr id="3" name="TextBox 2"/>
          <p:cNvSpPr txBox="1"/>
          <p:nvPr/>
        </p:nvSpPr>
        <p:spPr>
          <a:xfrm>
            <a:off x="9819820" y="1857375"/>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用例图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6" name="TextBox 45"/>
          <p:cNvSpPr txBox="1"/>
          <p:nvPr/>
        </p:nvSpPr>
        <p:spPr>
          <a:xfrm>
            <a:off x="9819819" y="2507168"/>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活动图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7" name="TextBox 46"/>
          <p:cNvSpPr txBox="1"/>
          <p:nvPr/>
        </p:nvSpPr>
        <p:spPr>
          <a:xfrm>
            <a:off x="9819818" y="3549276"/>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类图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8" name="TextBox 47"/>
          <p:cNvSpPr txBox="1"/>
          <p:nvPr/>
        </p:nvSpPr>
        <p:spPr>
          <a:xfrm>
            <a:off x="9819817" y="4394523"/>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顺序图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9" name="TextBox 48"/>
          <p:cNvSpPr txBox="1"/>
          <p:nvPr/>
        </p:nvSpPr>
        <p:spPr>
          <a:xfrm>
            <a:off x="9819822" y="4047548"/>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协作图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0" name="TextBox 49"/>
          <p:cNvSpPr txBox="1"/>
          <p:nvPr/>
        </p:nvSpPr>
        <p:spPr>
          <a:xfrm>
            <a:off x="9819822" y="4768387"/>
            <a:ext cx="1500187"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状态</a:t>
            </a:r>
            <a:r>
              <a:rPr lang="zh-CN" altLang="en-US" sz="1600" kern="0" dirty="0" smtClean="0">
                <a:latin typeface="微软雅黑" panose="020B0503020204020204" pitchFamily="34" charset="-122"/>
                <a:ea typeface="微软雅黑" panose="020B0503020204020204" pitchFamily="34" charset="-122"/>
                <a:cs typeface="+mn-ea"/>
                <a:sym typeface="+mn-lt"/>
              </a:rPr>
              <a:t>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1" name="TextBox 50"/>
          <p:cNvSpPr txBox="1"/>
          <p:nvPr/>
        </p:nvSpPr>
        <p:spPr>
          <a:xfrm>
            <a:off x="9819822" y="6000944"/>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部署图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2" name="TextBox 51"/>
          <p:cNvSpPr txBox="1"/>
          <p:nvPr/>
        </p:nvSpPr>
        <p:spPr>
          <a:xfrm>
            <a:off x="9819822" y="5334387"/>
            <a:ext cx="1500187"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构件图</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54" name="TextBox 53"/>
          <p:cNvSpPr txBox="1"/>
          <p:nvPr/>
        </p:nvSpPr>
        <p:spPr>
          <a:xfrm>
            <a:off x="3548748" y="3853071"/>
            <a:ext cx="3199261" cy="1516380"/>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类图、顺序图、协作图和状态图</a:t>
            </a:r>
            <a:r>
              <a:rPr lang="en-US" altLang="zh-CN" sz="2400" kern="0" dirty="0" smtClean="0">
                <a:latin typeface="微软雅黑" panose="020B0503020204020204" pitchFamily="34" charset="-122"/>
                <a:ea typeface="微软雅黑" panose="020B0503020204020204" pitchFamily="34" charset="-122"/>
                <a:cs typeface="+mn-ea"/>
                <a:sym typeface="+mn-lt"/>
              </a:rPr>
              <a:t>(</a:t>
            </a:r>
            <a:r>
              <a:rPr lang="zh-CN" altLang="zh-CN" sz="2400" kern="0" dirty="0" smtClean="0">
                <a:latin typeface="微软雅黑" panose="020B0503020204020204" pitchFamily="34" charset="-122"/>
                <a:ea typeface="微软雅黑" panose="020B0503020204020204" pitchFamily="34" charset="-122"/>
                <a:cs typeface="+mn-ea"/>
                <a:sym typeface="+mn-lt"/>
              </a:rPr>
              <a:t>及用例图、活动图</a:t>
            </a:r>
            <a:r>
              <a:rPr lang="en-US" altLang="zh-CN" sz="2400" kern="0" dirty="0" smtClean="0">
                <a:latin typeface="微软雅黑" panose="020B0503020204020204" pitchFamily="34" charset="-122"/>
                <a:ea typeface="微软雅黑" panose="020B0503020204020204" pitchFamily="34" charset="-122"/>
                <a:cs typeface="+mn-ea"/>
                <a:sym typeface="+mn-lt"/>
              </a:rPr>
              <a:t>)</a:t>
            </a:r>
            <a:endParaRPr lang="en-US" altLang="zh-CN" sz="2400" kern="0" dirty="0" smtClean="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500"/>
                                        <p:tgtEl>
                                          <p:spTgt spid="81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42" grpId="0"/>
      <p:bldP spid="43" grpId="0"/>
      <p:bldP spid="3" grpId="0"/>
      <p:bldP spid="46" grpId="0"/>
      <p:bldP spid="47" grpId="0"/>
      <p:bldP spid="48" grpId="0"/>
      <p:bldP spid="49" grpId="0"/>
      <p:bldP spid="50" grpId="0"/>
      <p:bldP spid="51" grpId="0"/>
      <p:bldP spid="52"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0"/>
          </p:nvPr>
        </p:nvSpPr>
        <p:spPr>
          <a:xfrm>
            <a:off x="718340" y="3446463"/>
            <a:ext cx="4468537" cy="297454"/>
          </a:xfrm>
        </p:spPr>
        <p:txBody>
          <a:bodyPr/>
          <a:lstStyle/>
          <a:p>
            <a:r>
              <a:rPr lang="en-US" altLang="zh-CN" kern="0" dirty="0">
                <a:sym typeface="+mn-lt"/>
              </a:rPr>
              <a:t>THE FOURTH PART</a:t>
            </a:r>
            <a:endParaRPr lang="zh-CN" altLang="en-US" kern="0" dirty="0">
              <a:sym typeface="+mn-lt"/>
            </a:endParaRPr>
          </a:p>
        </p:txBody>
      </p:sp>
      <p:sp>
        <p:nvSpPr>
          <p:cNvPr id="20" name="文本占位符 19"/>
          <p:cNvSpPr>
            <a:spLocks noGrp="1"/>
          </p:cNvSpPr>
          <p:nvPr>
            <p:ph type="body" sz="quarter" idx="11"/>
          </p:nvPr>
        </p:nvSpPr>
        <p:spPr>
          <a:xfrm>
            <a:off x="717550" y="3852863"/>
            <a:ext cx="4469328" cy="769441"/>
          </a:xfrm>
        </p:spPr>
        <p:txBody>
          <a:bodyPr/>
          <a:lstStyle/>
          <a:p>
            <a:pPr algn="ctr"/>
            <a:r>
              <a:rPr lang="zh-CN" altLang="en-US" kern="0" dirty="0" smtClean="0">
                <a:sym typeface="+mn-lt"/>
              </a:rPr>
              <a:t>高级功能</a:t>
            </a:r>
            <a:endParaRPr lang="en-US" altLang="zh-CN"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线连接符 12"/>
          <p:cNvCxnSpPr/>
          <p:nvPr/>
        </p:nvCxnSpPr>
        <p:spPr>
          <a:xfrm>
            <a:off x="854985" y="1359686"/>
            <a:ext cx="0" cy="4770815"/>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椭圆 14"/>
          <p:cNvSpPr/>
          <p:nvPr/>
        </p:nvSpPr>
        <p:spPr>
          <a:xfrm flipH="1">
            <a:off x="743386" y="1248084"/>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600" b="1" kern="0" dirty="0">
              <a:solidFill>
                <a:schemeClr val="bg2">
                  <a:lumMod val="90000"/>
                </a:schemeClr>
              </a:solidFill>
              <a:cs typeface="+mn-ea"/>
              <a:sym typeface="+mn-lt"/>
            </a:endParaRPr>
          </a:p>
        </p:txBody>
      </p:sp>
      <p:sp>
        <p:nvSpPr>
          <p:cNvPr id="16" name="椭圆 15"/>
          <p:cNvSpPr/>
          <p:nvPr/>
        </p:nvSpPr>
        <p:spPr>
          <a:xfrm flipH="1">
            <a:off x="743386" y="6033170"/>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600" b="1" kern="0" dirty="0">
              <a:solidFill>
                <a:schemeClr val="bg1"/>
              </a:solidFill>
              <a:cs typeface="+mn-ea"/>
              <a:sym typeface="+mn-lt"/>
            </a:endParaRPr>
          </a:p>
        </p:txBody>
      </p:sp>
      <p:sp>
        <p:nvSpPr>
          <p:cNvPr id="17" name="椭圆 16"/>
          <p:cNvSpPr/>
          <p:nvPr/>
        </p:nvSpPr>
        <p:spPr>
          <a:xfrm flipH="1">
            <a:off x="743386" y="2843112"/>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600" b="1" kern="0" dirty="0">
              <a:solidFill>
                <a:schemeClr val="bg1"/>
              </a:solidFill>
              <a:cs typeface="+mn-ea"/>
              <a:sym typeface="+mn-lt"/>
            </a:endParaRPr>
          </a:p>
        </p:txBody>
      </p:sp>
      <p:sp>
        <p:nvSpPr>
          <p:cNvPr id="18" name="椭圆 17"/>
          <p:cNvSpPr/>
          <p:nvPr/>
        </p:nvSpPr>
        <p:spPr>
          <a:xfrm flipH="1">
            <a:off x="743386" y="4438140"/>
            <a:ext cx="223202" cy="223202"/>
          </a:xfrm>
          <a:prstGeom prst="ellipse">
            <a:avLst/>
          </a:prstGeom>
          <a:solidFill>
            <a:srgbClr val="40404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600" b="1" kern="0" dirty="0">
              <a:solidFill>
                <a:schemeClr val="bg1"/>
              </a:solidFill>
              <a:cs typeface="+mn-ea"/>
              <a:sym typeface="+mn-lt"/>
            </a:endParaRPr>
          </a:p>
        </p:txBody>
      </p:sp>
      <p:cxnSp>
        <p:nvCxnSpPr>
          <p:cNvPr id="25" name="直线连接符 24"/>
          <p:cNvCxnSpPr/>
          <p:nvPr/>
        </p:nvCxnSpPr>
        <p:spPr>
          <a:xfrm>
            <a:off x="1096747" y="5349025"/>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33" name="组合 32"/>
          <p:cNvGrpSpPr/>
          <p:nvPr/>
        </p:nvGrpSpPr>
        <p:grpSpPr>
          <a:xfrm>
            <a:off x="589706" y="1868261"/>
            <a:ext cx="8683519" cy="1527811"/>
            <a:chOff x="2558206" y="1990369"/>
            <a:chExt cx="8683519" cy="1527811"/>
          </a:xfrm>
        </p:grpSpPr>
        <p:sp>
          <p:nvSpPr>
            <p:cNvPr id="19" name="椭圆 18"/>
            <p:cNvSpPr/>
            <p:nvPr/>
          </p:nvSpPr>
          <p:spPr>
            <a:xfrm>
              <a:off x="2558206" y="1990369"/>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r>
                <a:rPr kumimoji="1" lang="en-US" altLang="zh-CN" sz="1865" b="1" kern="0" dirty="0">
                  <a:solidFill>
                    <a:schemeClr val="bg1"/>
                  </a:solidFill>
                  <a:cs typeface="+mn-ea"/>
                  <a:sym typeface="+mn-lt"/>
                </a:rPr>
                <a:t>1</a:t>
              </a:r>
              <a:endParaRPr kumimoji="1" lang="zh-CN" altLang="en-US" sz="1865" b="1" kern="0" dirty="0">
                <a:solidFill>
                  <a:schemeClr val="bg1"/>
                </a:solidFill>
                <a:cs typeface="+mn-ea"/>
                <a:sym typeface="+mn-lt"/>
              </a:endParaRPr>
            </a:p>
          </p:txBody>
        </p:sp>
        <p:cxnSp>
          <p:nvCxnSpPr>
            <p:cNvPr id="22" name="直线连接符 21"/>
            <p:cNvCxnSpPr/>
            <p:nvPr/>
          </p:nvCxnSpPr>
          <p:spPr>
            <a:xfrm>
              <a:off x="3065247" y="2258239"/>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4445429" y="2021232"/>
              <a:ext cx="6796296" cy="1496948"/>
            </a:xfrm>
            <a:prstGeom prst="rect">
              <a:avLst/>
            </a:prstGeom>
            <a:noFill/>
          </p:spPr>
          <p:txBody>
            <a:bodyPr wrap="square" rtlCol="0">
              <a:spAutoFit/>
            </a:bodyPr>
            <a:lstStyle/>
            <a:p>
              <a:pPr defTabSz="913765">
                <a:lnSpc>
                  <a:spcPct val="130000"/>
                </a:lnSpc>
              </a:pPr>
              <a:r>
                <a:rPr lang="en-US" altLang="zh-CN" kern="0" dirty="0" smtClean="0">
                  <a:solidFill>
                    <a:prstClr val="black">
                      <a:lumMod val="75000"/>
                      <a:lumOff val="25000"/>
                    </a:prstClr>
                  </a:solidFill>
                  <a:cs typeface="+mn-ea"/>
                  <a:sym typeface="+mn-lt"/>
                </a:rPr>
                <a:t>Rose Model Integrator</a:t>
              </a:r>
              <a:endParaRPr lang="en-US" altLang="zh-CN" kern="0" dirty="0">
                <a:solidFill>
                  <a:prstClr val="black">
                    <a:lumMod val="75000"/>
                    <a:lumOff val="25000"/>
                  </a:prstClr>
                </a:solidFill>
                <a:cs typeface="+mn-ea"/>
                <a:sym typeface="+mn-lt"/>
              </a:endParaRPr>
            </a:p>
            <a:p>
              <a:pPr defTabSz="913765">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模型集成器是用于模型比较和合并的工具。能讲由多人修改不同部分后的模型自动进行合并，但模型之间有冲突，合并时需要人员介入来解决。</a:t>
              </a:r>
              <a:endParaRPr lang="zh-CN" altLang="en-US" kern="0" dirty="0">
                <a:solidFill>
                  <a:prstClr val="black">
                    <a:lumMod val="75000"/>
                    <a:lumOff val="25000"/>
                  </a:prstClr>
                </a:solidFill>
                <a:cs typeface="+mn-ea"/>
                <a:sym typeface="+mn-lt"/>
              </a:endParaRPr>
            </a:p>
          </p:txBody>
        </p:sp>
      </p:grpSp>
      <p:grpSp>
        <p:nvGrpSpPr>
          <p:cNvPr id="32" name="组合 31"/>
          <p:cNvGrpSpPr/>
          <p:nvPr/>
        </p:nvGrpSpPr>
        <p:grpSpPr>
          <a:xfrm>
            <a:off x="589706" y="3432299"/>
            <a:ext cx="8683519" cy="1264549"/>
            <a:chOff x="2558206" y="3554407"/>
            <a:chExt cx="8683519" cy="1264549"/>
          </a:xfrm>
        </p:grpSpPr>
        <p:sp>
          <p:nvSpPr>
            <p:cNvPr id="20" name="椭圆 19"/>
            <p:cNvSpPr/>
            <p:nvPr/>
          </p:nvSpPr>
          <p:spPr>
            <a:xfrm>
              <a:off x="2558206" y="3554407"/>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r>
                <a:rPr kumimoji="1" lang="en-US" altLang="zh-CN" sz="1865" b="1" kern="0" dirty="0">
                  <a:solidFill>
                    <a:schemeClr val="bg1"/>
                  </a:solidFill>
                  <a:cs typeface="+mn-ea"/>
                  <a:sym typeface="+mn-lt"/>
                </a:rPr>
                <a:t>2</a:t>
              </a:r>
              <a:endParaRPr kumimoji="1" lang="zh-CN" altLang="en-US" sz="1865" b="1" kern="0" dirty="0">
                <a:solidFill>
                  <a:schemeClr val="bg1"/>
                </a:solidFill>
                <a:cs typeface="+mn-ea"/>
                <a:sym typeface="+mn-lt"/>
              </a:endParaRPr>
            </a:p>
          </p:txBody>
        </p:sp>
        <p:cxnSp>
          <p:nvCxnSpPr>
            <p:cNvPr id="24" name="直线连接符 23"/>
            <p:cNvCxnSpPr/>
            <p:nvPr/>
          </p:nvCxnSpPr>
          <p:spPr>
            <a:xfrm>
              <a:off x="3065247" y="3847013"/>
              <a:ext cx="1380183"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4445429" y="3682106"/>
              <a:ext cx="6796296" cy="1136850"/>
            </a:xfrm>
            <a:prstGeom prst="rect">
              <a:avLst/>
            </a:prstGeom>
            <a:noFill/>
          </p:spPr>
          <p:txBody>
            <a:bodyPr wrap="square" rtlCol="0">
              <a:spAutoFit/>
            </a:bodyPr>
            <a:lstStyle/>
            <a:p>
              <a:pPr defTabSz="913765">
                <a:lnSpc>
                  <a:spcPct val="130000"/>
                </a:lnSpc>
              </a:pPr>
              <a:r>
                <a:rPr lang="en-US" altLang="zh-CN" kern="0" dirty="0" smtClean="0">
                  <a:solidFill>
                    <a:prstClr val="black">
                      <a:lumMod val="75000"/>
                      <a:lumOff val="25000"/>
                    </a:prstClr>
                  </a:solidFill>
                  <a:cs typeface="+mn-ea"/>
                  <a:sym typeface="+mn-lt"/>
                </a:rPr>
                <a:t>Rose Web Publisher</a:t>
              </a:r>
              <a:endParaRPr lang="en-US" altLang="zh-CN" kern="0" dirty="0">
                <a:solidFill>
                  <a:prstClr val="black">
                    <a:lumMod val="75000"/>
                    <a:lumOff val="25000"/>
                  </a:prstClr>
                </a:solidFill>
                <a:cs typeface="+mn-ea"/>
                <a:sym typeface="+mn-lt"/>
              </a:endParaRPr>
            </a:p>
            <a:p>
              <a:pPr defTabSz="913765">
                <a:lnSpc>
                  <a:spcPct val="130000"/>
                </a:lnSpc>
              </a:pPr>
              <a:r>
                <a:rPr lang="en-US" altLang="zh-CN" kern="0" dirty="0">
                  <a:solidFill>
                    <a:prstClr val="black">
                      <a:lumMod val="75000"/>
                      <a:lumOff val="25000"/>
                    </a:prstClr>
                  </a:solidFill>
                  <a:cs typeface="+mn-ea"/>
                  <a:sym typeface="+mn-lt"/>
                </a:rPr>
                <a:t>Rose Web </a:t>
              </a:r>
              <a:r>
                <a:rPr lang="en-US" altLang="zh-CN" kern="0" dirty="0" smtClean="0">
                  <a:solidFill>
                    <a:prstClr val="black">
                      <a:lumMod val="75000"/>
                      <a:lumOff val="25000"/>
                    </a:prstClr>
                  </a:solidFill>
                  <a:cs typeface="+mn-ea"/>
                  <a:sym typeface="+mn-lt"/>
                </a:rPr>
                <a:t>Publisher</a:t>
              </a:r>
              <a:r>
                <a:rPr lang="zh-CN" altLang="en-US" kern="0" dirty="0" smtClean="0">
                  <a:solidFill>
                    <a:prstClr val="black">
                      <a:lumMod val="75000"/>
                      <a:lumOff val="25000"/>
                    </a:prstClr>
                  </a:solidFill>
                  <a:cs typeface="+mn-ea"/>
                  <a:sym typeface="+mn-lt"/>
                </a:rPr>
                <a:t>可以使模型以</a:t>
              </a:r>
              <a:r>
                <a:rPr lang="en-US" altLang="zh-CN" kern="0" dirty="0" smtClean="0">
                  <a:solidFill>
                    <a:prstClr val="black">
                      <a:lumMod val="75000"/>
                      <a:lumOff val="25000"/>
                    </a:prstClr>
                  </a:solidFill>
                  <a:cs typeface="+mn-ea"/>
                  <a:sym typeface="+mn-lt"/>
                </a:rPr>
                <a:t>Web</a:t>
              </a:r>
              <a:r>
                <a:rPr lang="zh-CN" altLang="en-US" kern="0" dirty="0" smtClean="0">
                  <a:solidFill>
                    <a:prstClr val="black">
                      <a:lumMod val="75000"/>
                      <a:lumOff val="25000"/>
                    </a:prstClr>
                  </a:solidFill>
                  <a:cs typeface="+mn-ea"/>
                  <a:sym typeface="+mn-lt"/>
                </a:rPr>
                <a:t>页面的形式发布，这样别人就可以用浏览器查看模型。</a:t>
              </a:r>
              <a:endParaRPr lang="zh-CN" altLang="en-US" kern="0" dirty="0">
                <a:solidFill>
                  <a:prstClr val="black">
                    <a:lumMod val="75000"/>
                    <a:lumOff val="25000"/>
                  </a:prstClr>
                </a:solidFill>
                <a:cs typeface="+mn-ea"/>
                <a:sym typeface="+mn-lt"/>
              </a:endParaRPr>
            </a:p>
          </p:txBody>
        </p:sp>
      </p:grpSp>
      <p:grpSp>
        <p:nvGrpSpPr>
          <p:cNvPr id="31" name="组合 30"/>
          <p:cNvGrpSpPr/>
          <p:nvPr/>
        </p:nvGrpSpPr>
        <p:grpSpPr>
          <a:xfrm>
            <a:off x="589706" y="5092912"/>
            <a:ext cx="8683519" cy="1594445"/>
            <a:chOff x="2558206" y="5215020"/>
            <a:chExt cx="8683519" cy="1594445"/>
          </a:xfrm>
        </p:grpSpPr>
        <p:sp>
          <p:nvSpPr>
            <p:cNvPr id="21" name="椭圆 20"/>
            <p:cNvSpPr/>
            <p:nvPr/>
          </p:nvSpPr>
          <p:spPr>
            <a:xfrm>
              <a:off x="2558206" y="5215020"/>
              <a:ext cx="530559" cy="530559"/>
            </a:xfrm>
            <a:prstGeom prst="ellipse">
              <a:avLst/>
            </a:prstGeom>
            <a:solidFill>
              <a:schemeClr val="tx1">
                <a:lumMod val="75000"/>
                <a:lumOff val="2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r>
                <a:rPr kumimoji="1" lang="en-US" altLang="zh-CN" sz="1865" b="1" kern="0" dirty="0">
                  <a:solidFill>
                    <a:schemeClr val="bg1"/>
                  </a:solidFill>
                  <a:cs typeface="+mn-ea"/>
                  <a:sym typeface="+mn-lt"/>
                </a:rPr>
                <a:t>3</a:t>
              </a:r>
              <a:endParaRPr kumimoji="1" lang="zh-CN" altLang="en-US" sz="1865" b="1" kern="0" dirty="0">
                <a:solidFill>
                  <a:schemeClr val="bg1"/>
                </a:solidFill>
                <a:cs typeface="+mn-ea"/>
                <a:sym typeface="+mn-lt"/>
              </a:endParaRPr>
            </a:p>
          </p:txBody>
        </p:sp>
        <p:sp>
          <p:nvSpPr>
            <p:cNvPr id="28" name="文本框 27"/>
            <p:cNvSpPr txBox="1"/>
            <p:nvPr/>
          </p:nvSpPr>
          <p:spPr>
            <a:xfrm>
              <a:off x="4445429" y="5276738"/>
              <a:ext cx="6796296" cy="1532727"/>
            </a:xfrm>
            <a:prstGeom prst="rect">
              <a:avLst/>
            </a:prstGeom>
            <a:noFill/>
          </p:spPr>
          <p:txBody>
            <a:bodyPr wrap="square" rtlCol="0">
              <a:spAutoFit/>
            </a:bodyPr>
            <a:lstStyle/>
            <a:p>
              <a:pPr defTabSz="913765">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脚本、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插入件</a:t>
              </a:r>
              <a:endParaRPr lang="en-US" altLang="zh-CN" kern="0" dirty="0">
                <a:solidFill>
                  <a:prstClr val="black">
                    <a:lumMod val="75000"/>
                    <a:lumOff val="25000"/>
                  </a:prstClr>
                </a:solidFill>
                <a:cs typeface="+mn-ea"/>
                <a:sym typeface="+mn-lt"/>
              </a:endParaRPr>
            </a:p>
            <a:p>
              <a:pPr defTabSz="913765">
                <a:lnSpc>
                  <a:spcPct val="130000"/>
                </a:lnSpc>
              </a:pP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提供了多条途径允许用户扩展和定制</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以满足用户特殊的软件开发需求，包括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脚本、</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插入件等。用户根据需要可以自己开发插入件来增强</a:t>
              </a:r>
              <a:r>
                <a:rPr lang="en-US" altLang="zh-CN" kern="0" dirty="0" smtClean="0">
                  <a:solidFill>
                    <a:prstClr val="black">
                      <a:lumMod val="75000"/>
                      <a:lumOff val="25000"/>
                    </a:prstClr>
                  </a:solidFill>
                  <a:cs typeface="+mn-ea"/>
                  <a:sym typeface="+mn-lt"/>
                </a:rPr>
                <a:t>Rose</a:t>
              </a:r>
              <a:r>
                <a:rPr lang="zh-CN" altLang="en-US" kern="0" dirty="0" smtClean="0">
                  <a:solidFill>
                    <a:prstClr val="black">
                      <a:lumMod val="75000"/>
                      <a:lumOff val="25000"/>
                    </a:prstClr>
                  </a:solidFill>
                  <a:cs typeface="+mn-ea"/>
                  <a:sym typeface="+mn-lt"/>
                </a:rPr>
                <a:t>的功能。</a:t>
              </a:r>
              <a:endParaRPr lang="en-US" altLang="zh-CN" kern="0" dirty="0" smtClean="0">
                <a:solidFill>
                  <a:prstClr val="black">
                    <a:lumMod val="75000"/>
                    <a:lumOff val="25000"/>
                  </a:prstClr>
                </a:solidFill>
                <a:cs typeface="+mn-ea"/>
                <a:sym typeface="+mn-lt"/>
              </a:endParaRPr>
            </a:p>
          </p:txBody>
        </p:sp>
      </p:grpSp>
      <p:sp>
        <p:nvSpPr>
          <p:cNvPr id="23" name="文本占位符 22"/>
          <p:cNvSpPr>
            <a:spLocks noGrp="1"/>
          </p:cNvSpPr>
          <p:nvPr>
            <p:ph type="body" sz="quarter" idx="10"/>
          </p:nvPr>
        </p:nvSpPr>
        <p:spPr>
          <a:xfrm>
            <a:off x="471187" y="95451"/>
            <a:ext cx="3363311" cy="584775"/>
          </a:xfrm>
        </p:spPr>
        <p:txBody>
          <a:bodyPr/>
          <a:lstStyle/>
          <a:p>
            <a:r>
              <a:rPr lang="zh-CN" altLang="en-US" kern="0" dirty="0" smtClean="0">
                <a:sym typeface="+mn-lt"/>
              </a:rPr>
              <a:t>高级功能</a:t>
            </a:r>
            <a:endParaRPr lang="en-US" altLang="zh-CN" kern="0" dirty="0">
              <a:sym typeface="+mn-lt"/>
            </a:endParaRPr>
          </a:p>
        </p:txBody>
      </p:sp>
      <p:sp>
        <p:nvSpPr>
          <p:cNvPr id="30" name="文本占位符 29"/>
          <p:cNvSpPr>
            <a:spLocks noGrp="1"/>
          </p:cNvSpPr>
          <p:nvPr>
            <p:ph type="body" sz="quarter" idx="12"/>
          </p:nvPr>
        </p:nvSpPr>
        <p:spPr>
          <a:xfrm>
            <a:off x="471187" y="662803"/>
            <a:ext cx="1603324" cy="297454"/>
          </a:xfrm>
        </p:spPr>
        <p:txBody>
          <a:bodyPr/>
          <a:lstStyle/>
          <a:p>
            <a:r>
              <a:rPr lang="en-US" altLang="zh-CN" kern="0" dirty="0">
                <a:sym typeface="+mn-lt"/>
              </a:rPr>
              <a:t>THE FOURTH PART</a:t>
            </a:r>
            <a:endParaRPr lang="zh-CN" altLang="en-US"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descr="mac whit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942" y="1625185"/>
            <a:ext cx="4891451" cy="4644532"/>
          </a:xfrm>
          <a:prstGeom prst="rect">
            <a:avLst/>
          </a:prstGeom>
        </p:spPr>
      </p:pic>
      <p:grpSp>
        <p:nvGrpSpPr>
          <p:cNvPr id="10" name="组合 9"/>
          <p:cNvGrpSpPr/>
          <p:nvPr/>
        </p:nvGrpSpPr>
        <p:grpSpPr>
          <a:xfrm>
            <a:off x="6029882" y="1265506"/>
            <a:ext cx="5457478" cy="1077145"/>
            <a:chOff x="6160510" y="1565902"/>
            <a:chExt cx="5457478" cy="1077145"/>
          </a:xfrm>
        </p:grpSpPr>
        <p:sp>
          <p:nvSpPr>
            <p:cNvPr id="41" name="椭圆 40"/>
            <p:cNvSpPr/>
            <p:nvPr/>
          </p:nvSpPr>
          <p:spPr>
            <a:xfrm flipH="1">
              <a:off x="6160510" y="1565902"/>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335" b="1" kern="0" dirty="0">
                <a:solidFill>
                  <a:srgbClr val="404040"/>
                </a:solidFill>
                <a:cs typeface="+mn-ea"/>
                <a:sym typeface="+mn-lt"/>
              </a:endParaRPr>
            </a:p>
          </p:txBody>
        </p:sp>
        <p:sp>
          <p:nvSpPr>
            <p:cNvPr id="42" name="矩形 41"/>
            <p:cNvSpPr/>
            <p:nvPr/>
          </p:nvSpPr>
          <p:spPr>
            <a:xfrm flipH="1">
              <a:off x="7389182" y="1716098"/>
              <a:ext cx="4228806" cy="776751"/>
            </a:xfrm>
            <a:prstGeom prst="rect">
              <a:avLst/>
            </a:prstGeom>
          </p:spPr>
          <p:txBody>
            <a:bodyPr wrap="square">
              <a:spAutoFit/>
            </a:bodyPr>
            <a:lstStyle/>
            <a:p>
              <a:pPr defTabSz="913765">
                <a:lnSpc>
                  <a:spcPct val="130000"/>
                </a:lnSpc>
              </a:pPr>
              <a:r>
                <a:rPr lang="zh-CN" altLang="en-US" kern="0" dirty="0">
                  <a:solidFill>
                    <a:prstClr val="black">
                      <a:lumMod val="75000"/>
                      <a:lumOff val="25000"/>
                    </a:prstClr>
                  </a:solidFill>
                  <a:cs typeface="+mn-ea"/>
                  <a:sym typeface="+mn-lt"/>
                </a:rPr>
                <a:t>获取模型中的信息。如提取模型中的所有用例，并生成特定的报表。</a:t>
              </a:r>
              <a:endParaRPr lang="zh-CN" altLang="en-US" kern="0" dirty="0">
                <a:solidFill>
                  <a:prstClr val="black">
                    <a:lumMod val="75000"/>
                    <a:lumOff val="25000"/>
                  </a:prstClr>
                </a:solidFill>
                <a:cs typeface="+mn-ea"/>
                <a:sym typeface="+mn-lt"/>
              </a:endParaRPr>
            </a:p>
          </p:txBody>
        </p:sp>
      </p:grpSp>
      <p:grpSp>
        <p:nvGrpSpPr>
          <p:cNvPr id="11" name="组合 10"/>
          <p:cNvGrpSpPr/>
          <p:nvPr/>
        </p:nvGrpSpPr>
        <p:grpSpPr>
          <a:xfrm>
            <a:off x="6029882" y="2654454"/>
            <a:ext cx="5457478" cy="1077145"/>
            <a:chOff x="6160510" y="2954850"/>
            <a:chExt cx="5457478" cy="1077145"/>
          </a:xfrm>
        </p:grpSpPr>
        <p:sp>
          <p:nvSpPr>
            <p:cNvPr id="40" name="矩形 39"/>
            <p:cNvSpPr/>
            <p:nvPr/>
          </p:nvSpPr>
          <p:spPr>
            <a:xfrm flipH="1">
              <a:off x="7389182" y="3285095"/>
              <a:ext cx="4228806" cy="416653"/>
            </a:xfrm>
            <a:prstGeom prst="rect">
              <a:avLst/>
            </a:prstGeom>
          </p:spPr>
          <p:txBody>
            <a:bodyPr wrap="square">
              <a:spAutoFit/>
            </a:bodyPr>
            <a:lstStyle/>
            <a:p>
              <a:pPr defTabSz="913765">
                <a:lnSpc>
                  <a:spcPct val="130000"/>
                </a:lnSpc>
              </a:pPr>
              <a:r>
                <a:rPr lang="zh-CN" altLang="en-US" kern="0" dirty="0">
                  <a:solidFill>
                    <a:prstClr val="black">
                      <a:lumMod val="75000"/>
                      <a:lumOff val="25000"/>
                    </a:prstClr>
                  </a:solidFill>
                  <a:cs typeface="+mn-ea"/>
                  <a:sym typeface="+mn-lt"/>
                </a:rPr>
                <a:t>对模型执行某些有效性检查</a:t>
              </a:r>
              <a:r>
                <a:rPr lang="zh-CN" altLang="en-US" kern="0" dirty="0" smtClean="0">
                  <a:solidFill>
                    <a:prstClr val="black">
                      <a:lumMod val="75000"/>
                      <a:lumOff val="25000"/>
                    </a:prstClr>
                  </a:solidFill>
                  <a:cs typeface="+mn-ea"/>
                  <a:sym typeface="+mn-lt"/>
                </a:rPr>
                <a:t>。</a:t>
              </a:r>
              <a:endParaRPr lang="zh-CN" altLang="en-US" kern="0" dirty="0">
                <a:solidFill>
                  <a:prstClr val="black">
                    <a:lumMod val="75000"/>
                    <a:lumOff val="25000"/>
                  </a:prstClr>
                </a:solidFill>
                <a:cs typeface="+mn-ea"/>
                <a:sym typeface="+mn-lt"/>
              </a:endParaRPr>
            </a:p>
          </p:txBody>
        </p:sp>
        <p:sp>
          <p:nvSpPr>
            <p:cNvPr id="44" name="椭圆 43"/>
            <p:cNvSpPr/>
            <p:nvPr/>
          </p:nvSpPr>
          <p:spPr>
            <a:xfrm flipH="1">
              <a:off x="6160510" y="2954850"/>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335" b="1" kern="0" dirty="0">
                <a:solidFill>
                  <a:srgbClr val="404040"/>
                </a:solidFill>
                <a:cs typeface="+mn-ea"/>
                <a:sym typeface="+mn-lt"/>
              </a:endParaRPr>
            </a:p>
          </p:txBody>
        </p:sp>
      </p:grpSp>
      <p:grpSp>
        <p:nvGrpSpPr>
          <p:cNvPr id="12" name="组合 11"/>
          <p:cNvGrpSpPr/>
          <p:nvPr/>
        </p:nvGrpSpPr>
        <p:grpSpPr>
          <a:xfrm>
            <a:off x="6029882" y="5443703"/>
            <a:ext cx="5457478" cy="1077145"/>
            <a:chOff x="6160510" y="4343797"/>
            <a:chExt cx="5457478" cy="1077145"/>
          </a:xfrm>
        </p:grpSpPr>
        <p:sp>
          <p:nvSpPr>
            <p:cNvPr id="38" name="矩形 37"/>
            <p:cNvSpPr/>
            <p:nvPr/>
          </p:nvSpPr>
          <p:spPr>
            <a:xfrm flipH="1">
              <a:off x="7389182" y="4493993"/>
              <a:ext cx="4228806" cy="812530"/>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与一些第三方的工具进行集成，如别的工具可以调用脚本文件来完成某些功能。</a:t>
              </a:r>
              <a:endParaRPr lang="zh-CN" altLang="en-US" kern="0" dirty="0">
                <a:solidFill>
                  <a:prstClr val="black">
                    <a:lumMod val="75000"/>
                    <a:lumOff val="25000"/>
                  </a:prstClr>
                </a:solidFill>
                <a:cs typeface="+mn-ea"/>
                <a:sym typeface="+mn-lt"/>
              </a:endParaRPr>
            </a:p>
          </p:txBody>
        </p:sp>
        <p:sp>
          <p:nvSpPr>
            <p:cNvPr id="46" name="椭圆 45"/>
            <p:cNvSpPr/>
            <p:nvPr/>
          </p:nvSpPr>
          <p:spPr>
            <a:xfrm flipH="1">
              <a:off x="6160510" y="4343797"/>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335" b="1" kern="0" dirty="0">
                <a:solidFill>
                  <a:srgbClr val="404040"/>
                </a:solidFill>
                <a:cs typeface="+mn-ea"/>
                <a:sym typeface="+mn-lt"/>
              </a:endParaRPr>
            </a:p>
          </p:txBody>
        </p:sp>
      </p:grpSp>
      <p:sp>
        <p:nvSpPr>
          <p:cNvPr id="8" name="文本占位符 7"/>
          <p:cNvSpPr>
            <a:spLocks noGrp="1"/>
          </p:cNvSpPr>
          <p:nvPr>
            <p:ph type="body" sz="quarter" idx="10"/>
          </p:nvPr>
        </p:nvSpPr>
        <p:spPr>
          <a:xfrm>
            <a:off x="471187" y="95451"/>
            <a:ext cx="3363311" cy="584775"/>
          </a:xfrm>
        </p:spPr>
        <p:txBody>
          <a:bodyPr/>
          <a:lstStyle/>
          <a:p>
            <a:r>
              <a:rPr lang="zh-CN" altLang="en-US" kern="0" dirty="0" smtClean="0">
                <a:sym typeface="+mn-lt"/>
              </a:rPr>
              <a:t>高级功能</a:t>
            </a:r>
            <a:endParaRPr lang="en-US" altLang="zh-CN" kern="0" dirty="0">
              <a:sym typeface="+mn-lt"/>
            </a:endParaRPr>
          </a:p>
        </p:txBody>
      </p:sp>
      <p:sp>
        <p:nvSpPr>
          <p:cNvPr id="9" name="文本占位符 8"/>
          <p:cNvSpPr>
            <a:spLocks noGrp="1"/>
          </p:cNvSpPr>
          <p:nvPr>
            <p:ph type="body" sz="quarter" idx="12"/>
          </p:nvPr>
        </p:nvSpPr>
        <p:spPr>
          <a:xfrm>
            <a:off x="471187" y="662803"/>
            <a:ext cx="1603324" cy="297454"/>
          </a:xfrm>
        </p:spPr>
        <p:txBody>
          <a:bodyPr/>
          <a:lstStyle/>
          <a:p>
            <a:r>
              <a:rPr lang="en-US" altLang="zh-CN" kern="0" dirty="0">
                <a:sym typeface="+mn-lt"/>
              </a:rPr>
              <a:t>THE FOURTH PART</a:t>
            </a:r>
            <a:endParaRPr lang="zh-CN" altLang="en-US" kern="0" dirty="0">
              <a:sym typeface="+mn-lt"/>
            </a:endParaRPr>
          </a:p>
        </p:txBody>
      </p:sp>
      <p:grpSp>
        <p:nvGrpSpPr>
          <p:cNvPr id="17" name="组合 16"/>
          <p:cNvGrpSpPr/>
          <p:nvPr/>
        </p:nvGrpSpPr>
        <p:grpSpPr>
          <a:xfrm>
            <a:off x="6029882" y="4081947"/>
            <a:ext cx="5457478" cy="1077145"/>
            <a:chOff x="6160510" y="4343797"/>
            <a:chExt cx="5457478" cy="1077145"/>
          </a:xfrm>
        </p:grpSpPr>
        <p:sp>
          <p:nvSpPr>
            <p:cNvPr id="18" name="矩形 17"/>
            <p:cNvSpPr/>
            <p:nvPr/>
          </p:nvSpPr>
          <p:spPr>
            <a:xfrm flipH="1">
              <a:off x="7389182" y="4493993"/>
              <a:ext cx="4228806" cy="776751"/>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对模型本身进行操作，如增加、删除、修改模型中的元素。</a:t>
              </a:r>
              <a:endParaRPr lang="zh-CN" altLang="en-US" kern="0" dirty="0">
                <a:solidFill>
                  <a:prstClr val="black">
                    <a:lumMod val="75000"/>
                    <a:lumOff val="25000"/>
                  </a:prstClr>
                </a:solidFill>
                <a:cs typeface="+mn-ea"/>
                <a:sym typeface="+mn-lt"/>
              </a:endParaRPr>
            </a:p>
          </p:txBody>
        </p:sp>
        <p:sp>
          <p:nvSpPr>
            <p:cNvPr id="19" name="椭圆 18"/>
            <p:cNvSpPr/>
            <p:nvPr/>
          </p:nvSpPr>
          <p:spPr>
            <a:xfrm flipH="1">
              <a:off x="6160510" y="4343797"/>
              <a:ext cx="1077148" cy="1077145"/>
            </a:xfrm>
            <a:prstGeom prst="ellipse">
              <a:avLst/>
            </a:prstGeom>
            <a:solidFill>
              <a:schemeClr val="bg2">
                <a:alpha val="79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lnSpc>
                  <a:spcPct val="90000"/>
                </a:lnSpc>
              </a:pPr>
              <a:endParaRPr kumimoji="1" lang="zh-CN" altLang="en-US" sz="1335" b="1" kern="0" dirty="0">
                <a:solidFill>
                  <a:srgbClr val="404040"/>
                </a:solidFill>
                <a:cs typeface="+mn-ea"/>
                <a:sym typeface="+mn-lt"/>
              </a:endParaRPr>
            </a:p>
          </p:txBody>
        </p:sp>
      </p:grpSp>
      <p:sp>
        <p:nvSpPr>
          <p:cNvPr id="3" name="矩形 2"/>
          <p:cNvSpPr/>
          <p:nvPr/>
        </p:nvSpPr>
        <p:spPr>
          <a:xfrm>
            <a:off x="1198316" y="2832959"/>
            <a:ext cx="3953326" cy="769441"/>
          </a:xfrm>
          <a:prstGeom prst="rect">
            <a:avLst/>
          </a:prstGeom>
          <a:noFill/>
        </p:spPr>
        <p:txBody>
          <a:bodyPr wrap="none" lIns="91440" tIns="45720" rIns="91440" bIns="45720">
            <a:spAutoFit/>
          </a:bodyPr>
          <a:lstStyle/>
          <a:p>
            <a:pPr algn="ctr"/>
            <a:r>
              <a:rPr lang="en-US" altLang="zh-CN" sz="4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Rose </a:t>
            </a:r>
            <a:r>
              <a:rPr lang="zh-CN" altLang="en-US" sz="4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脚本用途</a:t>
            </a:r>
            <a:endParaRPr lang="zh-CN" altLang="en-US" sz="4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718340" y="3446463"/>
            <a:ext cx="4468537" cy="297454"/>
          </a:xfrm>
        </p:spPr>
        <p:txBody>
          <a:bodyPr/>
          <a:lstStyle/>
          <a:p>
            <a:r>
              <a:rPr lang="en-US" altLang="zh-CN" kern="0" dirty="0">
                <a:sym typeface="+mn-lt"/>
              </a:rPr>
              <a:t>THE FIFTH PART</a:t>
            </a:r>
            <a:endParaRPr lang="zh-CN" altLang="en-US" kern="0" dirty="0">
              <a:sym typeface="+mn-lt"/>
            </a:endParaRPr>
          </a:p>
        </p:txBody>
      </p:sp>
      <p:sp>
        <p:nvSpPr>
          <p:cNvPr id="14" name="文本占位符 13"/>
          <p:cNvSpPr>
            <a:spLocks noGrp="1"/>
          </p:cNvSpPr>
          <p:nvPr>
            <p:ph type="body" sz="quarter" idx="11"/>
          </p:nvPr>
        </p:nvSpPr>
        <p:spPr>
          <a:xfrm>
            <a:off x="717550" y="3852863"/>
            <a:ext cx="4469328" cy="769441"/>
          </a:xfrm>
        </p:spPr>
        <p:txBody>
          <a:bodyPr/>
          <a:lstStyle/>
          <a:p>
            <a:pPr algn="ctr"/>
            <a:r>
              <a:rPr lang="zh-CN" altLang="en-US" kern="0" dirty="0" smtClean="0">
                <a:sym typeface="+mn-lt"/>
              </a:rPr>
              <a:t>人员分工</a:t>
            </a:r>
            <a:endParaRPr lang="en-US" altLang="zh-CN"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 18"/>
          <p:cNvGrpSpPr/>
          <p:nvPr/>
        </p:nvGrpSpPr>
        <p:grpSpPr>
          <a:xfrm>
            <a:off x="2205195" y="1528866"/>
            <a:ext cx="1619336" cy="1293237"/>
            <a:chOff x="4368318" y="1111156"/>
            <a:chExt cx="1214660" cy="970054"/>
          </a:xfrm>
        </p:grpSpPr>
        <p:sp>
          <p:nvSpPr>
            <p:cNvPr id="17" name="燕尾形 16"/>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kumimoji="1" lang="zh-CN" altLang="en-US" sz="3200" kern="0">
                <a:solidFill>
                  <a:schemeClr val="tx1"/>
                </a:solidFill>
                <a:cs typeface="+mn-ea"/>
                <a:sym typeface="+mn-lt"/>
              </a:endParaRPr>
            </a:p>
          </p:txBody>
        </p:sp>
        <p:sp>
          <p:nvSpPr>
            <p:cNvPr id="18" name="矩形 17"/>
            <p:cNvSpPr/>
            <p:nvPr/>
          </p:nvSpPr>
          <p:spPr>
            <a:xfrm>
              <a:off x="4368318" y="1451987"/>
              <a:ext cx="1214660" cy="253916"/>
            </a:xfrm>
            <a:prstGeom prst="rect">
              <a:avLst/>
            </a:prstGeom>
          </p:spPr>
          <p:txBody>
            <a:bodyPr wrap="square">
              <a:spAutoFit/>
            </a:bodyPr>
            <a:lstStyle/>
            <a:p>
              <a:pPr algn="ctr" defTabSz="913765"/>
              <a:r>
                <a:rPr kumimoji="1" lang="zh-CN" altLang="en-US" sz="1600" b="1" kern="0" dirty="0" smtClean="0">
                  <a:solidFill>
                    <a:schemeClr val="tx1">
                      <a:lumMod val="75000"/>
                      <a:lumOff val="25000"/>
                    </a:schemeClr>
                  </a:solidFill>
                  <a:cs typeface="+mn-ea"/>
                  <a:sym typeface="+mn-lt"/>
                </a:rPr>
                <a:t>林初煌</a:t>
              </a:r>
              <a:endParaRPr kumimoji="1" lang="zh-CN" altLang="en-US" sz="1600" b="1" kern="0" dirty="0">
                <a:solidFill>
                  <a:schemeClr val="tx1">
                    <a:lumMod val="75000"/>
                    <a:lumOff val="25000"/>
                  </a:schemeClr>
                </a:solidFill>
                <a:cs typeface="+mn-ea"/>
                <a:sym typeface="+mn-lt"/>
              </a:endParaRPr>
            </a:p>
          </p:txBody>
        </p:sp>
      </p:grpSp>
      <p:grpSp>
        <p:nvGrpSpPr>
          <p:cNvPr id="46" name="组 45"/>
          <p:cNvGrpSpPr/>
          <p:nvPr/>
        </p:nvGrpSpPr>
        <p:grpSpPr>
          <a:xfrm>
            <a:off x="2099371" y="2476592"/>
            <a:ext cx="1830983" cy="1293237"/>
            <a:chOff x="4288940" y="1111156"/>
            <a:chExt cx="1373416" cy="970054"/>
          </a:xfrm>
        </p:grpSpPr>
        <p:sp>
          <p:nvSpPr>
            <p:cNvPr id="54" name="燕尾形 53"/>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kumimoji="1" lang="zh-CN" altLang="en-US" sz="3200" kern="0">
                <a:solidFill>
                  <a:schemeClr val="tx1"/>
                </a:solidFill>
                <a:cs typeface="+mn-ea"/>
                <a:sym typeface="+mn-lt"/>
              </a:endParaRPr>
            </a:p>
          </p:txBody>
        </p:sp>
        <p:sp>
          <p:nvSpPr>
            <p:cNvPr id="55" name="矩形 54"/>
            <p:cNvSpPr/>
            <p:nvPr/>
          </p:nvSpPr>
          <p:spPr>
            <a:xfrm>
              <a:off x="4288940" y="1451987"/>
              <a:ext cx="1373416" cy="253916"/>
            </a:xfrm>
            <a:prstGeom prst="rect">
              <a:avLst/>
            </a:prstGeom>
          </p:spPr>
          <p:txBody>
            <a:bodyPr wrap="square">
              <a:spAutoFit/>
            </a:bodyPr>
            <a:lstStyle/>
            <a:p>
              <a:pPr algn="ctr" defTabSz="913765"/>
              <a:r>
                <a:rPr kumimoji="1" lang="zh-CN" altLang="en-US" sz="1600" b="1" kern="0" dirty="0" smtClean="0">
                  <a:solidFill>
                    <a:schemeClr val="tx1">
                      <a:lumMod val="75000"/>
                      <a:lumOff val="25000"/>
                    </a:schemeClr>
                  </a:solidFill>
                  <a:cs typeface="+mn-ea"/>
                  <a:sym typeface="+mn-lt"/>
                </a:rPr>
                <a:t>黄昕晰</a:t>
              </a:r>
              <a:endParaRPr kumimoji="1" lang="zh-CN" altLang="en-US" sz="1600" b="1" kern="0" dirty="0">
                <a:solidFill>
                  <a:schemeClr val="tx1">
                    <a:lumMod val="75000"/>
                    <a:lumOff val="25000"/>
                  </a:schemeClr>
                </a:solidFill>
                <a:cs typeface="+mn-ea"/>
                <a:sym typeface="+mn-lt"/>
              </a:endParaRPr>
            </a:p>
          </p:txBody>
        </p:sp>
      </p:grpSp>
      <p:grpSp>
        <p:nvGrpSpPr>
          <p:cNvPr id="59" name="组 58"/>
          <p:cNvGrpSpPr/>
          <p:nvPr/>
        </p:nvGrpSpPr>
        <p:grpSpPr>
          <a:xfrm>
            <a:off x="2099371" y="3424318"/>
            <a:ext cx="1830983" cy="1293237"/>
            <a:chOff x="4288940" y="1111156"/>
            <a:chExt cx="1373416" cy="970054"/>
          </a:xfrm>
        </p:grpSpPr>
        <p:sp>
          <p:nvSpPr>
            <p:cNvPr id="60" name="燕尾形 59"/>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kumimoji="1" lang="zh-CN" altLang="en-US" sz="3200" kern="0">
                <a:solidFill>
                  <a:schemeClr val="tx1"/>
                </a:solidFill>
                <a:cs typeface="+mn-ea"/>
                <a:sym typeface="+mn-lt"/>
              </a:endParaRPr>
            </a:p>
          </p:txBody>
        </p:sp>
        <p:sp>
          <p:nvSpPr>
            <p:cNvPr id="61" name="矩形 60"/>
            <p:cNvSpPr/>
            <p:nvPr/>
          </p:nvSpPr>
          <p:spPr>
            <a:xfrm>
              <a:off x="4288940" y="1451987"/>
              <a:ext cx="1373416" cy="253916"/>
            </a:xfrm>
            <a:prstGeom prst="rect">
              <a:avLst/>
            </a:prstGeom>
          </p:spPr>
          <p:txBody>
            <a:bodyPr wrap="square">
              <a:spAutoFit/>
            </a:bodyPr>
            <a:lstStyle/>
            <a:p>
              <a:pPr algn="ctr" defTabSz="913765"/>
              <a:r>
                <a:rPr kumimoji="1" lang="zh-CN" altLang="en-US" sz="1600" b="1" kern="0" dirty="0" smtClean="0">
                  <a:solidFill>
                    <a:schemeClr val="tx1">
                      <a:lumMod val="75000"/>
                      <a:lumOff val="25000"/>
                    </a:schemeClr>
                  </a:solidFill>
                  <a:cs typeface="+mn-ea"/>
                  <a:sym typeface="+mn-lt"/>
                </a:rPr>
                <a:t>黄令成</a:t>
              </a:r>
              <a:endParaRPr kumimoji="1" lang="zh-CN" altLang="en-US" sz="1600" b="1" kern="0" dirty="0">
                <a:solidFill>
                  <a:schemeClr val="tx1">
                    <a:lumMod val="75000"/>
                    <a:lumOff val="25000"/>
                  </a:schemeClr>
                </a:solidFill>
                <a:cs typeface="+mn-ea"/>
                <a:sym typeface="+mn-lt"/>
              </a:endParaRPr>
            </a:p>
          </p:txBody>
        </p:sp>
      </p:grpSp>
      <p:grpSp>
        <p:nvGrpSpPr>
          <p:cNvPr id="62" name="组 61"/>
          <p:cNvGrpSpPr/>
          <p:nvPr/>
        </p:nvGrpSpPr>
        <p:grpSpPr>
          <a:xfrm>
            <a:off x="2099372" y="4372043"/>
            <a:ext cx="1830983" cy="1293237"/>
            <a:chOff x="4288940" y="1111156"/>
            <a:chExt cx="1373416" cy="970054"/>
          </a:xfrm>
        </p:grpSpPr>
        <p:sp>
          <p:nvSpPr>
            <p:cNvPr id="63" name="燕尾形 62"/>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kumimoji="1" lang="zh-CN" altLang="en-US" sz="3200" kern="0">
                <a:solidFill>
                  <a:schemeClr val="tx1"/>
                </a:solidFill>
                <a:cs typeface="+mn-ea"/>
                <a:sym typeface="+mn-lt"/>
              </a:endParaRPr>
            </a:p>
          </p:txBody>
        </p:sp>
        <p:sp>
          <p:nvSpPr>
            <p:cNvPr id="64" name="矩形 63"/>
            <p:cNvSpPr/>
            <p:nvPr/>
          </p:nvSpPr>
          <p:spPr>
            <a:xfrm>
              <a:off x="4288940" y="1451987"/>
              <a:ext cx="1373416" cy="253916"/>
            </a:xfrm>
            <a:prstGeom prst="rect">
              <a:avLst/>
            </a:prstGeom>
          </p:spPr>
          <p:txBody>
            <a:bodyPr wrap="square">
              <a:spAutoFit/>
            </a:bodyPr>
            <a:lstStyle/>
            <a:p>
              <a:pPr algn="ctr" defTabSz="913765"/>
              <a:r>
                <a:rPr kumimoji="1" lang="zh-CN" altLang="en-US" sz="1600" b="1" kern="0" dirty="0" smtClean="0">
                  <a:solidFill>
                    <a:schemeClr val="tx1">
                      <a:lumMod val="75000"/>
                      <a:lumOff val="25000"/>
                    </a:schemeClr>
                  </a:solidFill>
                  <a:cs typeface="+mn-ea"/>
                  <a:sym typeface="+mn-lt"/>
                </a:rPr>
                <a:t>陈宣帆</a:t>
              </a:r>
              <a:endParaRPr kumimoji="1" lang="zh-CN" altLang="en-US" sz="1600" b="1" kern="0" dirty="0">
                <a:solidFill>
                  <a:schemeClr val="tx1">
                    <a:lumMod val="75000"/>
                    <a:lumOff val="25000"/>
                  </a:schemeClr>
                </a:solidFill>
                <a:cs typeface="+mn-ea"/>
                <a:sym typeface="+mn-lt"/>
              </a:endParaRPr>
            </a:p>
          </p:txBody>
        </p:sp>
      </p:grpSp>
      <p:cxnSp>
        <p:nvCxnSpPr>
          <p:cNvPr id="65" name="直线连接符 64"/>
          <p:cNvCxnSpPr/>
          <p:nvPr/>
        </p:nvCxnSpPr>
        <p:spPr>
          <a:xfrm>
            <a:off x="3930356" y="2417804"/>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7" name="矩形 66"/>
          <p:cNvSpPr/>
          <p:nvPr/>
        </p:nvSpPr>
        <p:spPr>
          <a:xfrm>
            <a:off x="3930355" y="1909103"/>
            <a:ext cx="3766978" cy="416653"/>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资料整理、</a:t>
            </a:r>
            <a:r>
              <a:rPr lang="en-US" altLang="zh-CN" kern="0" dirty="0" err="1" smtClean="0">
                <a:solidFill>
                  <a:prstClr val="black">
                    <a:lumMod val="75000"/>
                    <a:lumOff val="25000"/>
                  </a:prstClr>
                </a:solidFill>
                <a:cs typeface="+mn-ea"/>
                <a:sym typeface="+mn-lt"/>
              </a:rPr>
              <a:t>ppt</a:t>
            </a:r>
            <a:r>
              <a:rPr lang="zh-CN" altLang="en-US" kern="0" dirty="0" smtClean="0">
                <a:solidFill>
                  <a:prstClr val="black">
                    <a:lumMod val="75000"/>
                    <a:lumOff val="25000"/>
                  </a:prstClr>
                </a:solidFill>
                <a:cs typeface="+mn-ea"/>
                <a:sym typeface="+mn-lt"/>
              </a:rPr>
              <a:t>制作</a:t>
            </a:r>
            <a:endParaRPr lang="zh-CN" altLang="en-US" kern="0" dirty="0">
              <a:solidFill>
                <a:prstClr val="black">
                  <a:lumMod val="75000"/>
                  <a:lumOff val="25000"/>
                </a:prstClr>
              </a:solidFill>
              <a:cs typeface="+mn-ea"/>
              <a:sym typeface="+mn-lt"/>
            </a:endParaRPr>
          </a:p>
        </p:txBody>
      </p:sp>
      <p:cxnSp>
        <p:nvCxnSpPr>
          <p:cNvPr id="71" name="直线连接符 70"/>
          <p:cNvCxnSpPr/>
          <p:nvPr/>
        </p:nvCxnSpPr>
        <p:spPr>
          <a:xfrm>
            <a:off x="3930358" y="3339653"/>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2" name="矩形 71"/>
          <p:cNvSpPr/>
          <p:nvPr/>
        </p:nvSpPr>
        <p:spPr>
          <a:xfrm>
            <a:off x="3930356" y="2715265"/>
            <a:ext cx="3766978" cy="416653"/>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cxnSp>
        <p:nvCxnSpPr>
          <p:cNvPr id="74" name="直线连接符 73"/>
          <p:cNvCxnSpPr/>
          <p:nvPr/>
        </p:nvCxnSpPr>
        <p:spPr>
          <a:xfrm>
            <a:off x="3930359" y="4299798"/>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5" name="矩形 74"/>
          <p:cNvSpPr/>
          <p:nvPr/>
        </p:nvSpPr>
        <p:spPr>
          <a:xfrm>
            <a:off x="3930357" y="3675410"/>
            <a:ext cx="3766978" cy="416653"/>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cxnSp>
        <p:nvCxnSpPr>
          <p:cNvPr id="77" name="直线连接符 76"/>
          <p:cNvCxnSpPr/>
          <p:nvPr/>
        </p:nvCxnSpPr>
        <p:spPr>
          <a:xfrm>
            <a:off x="3930360" y="5260980"/>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78" name="矩形 77"/>
          <p:cNvSpPr/>
          <p:nvPr/>
        </p:nvSpPr>
        <p:spPr>
          <a:xfrm>
            <a:off x="3930359" y="4636593"/>
            <a:ext cx="3766978" cy="416653"/>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sp>
        <p:nvSpPr>
          <p:cNvPr id="11" name="文本占位符 10"/>
          <p:cNvSpPr>
            <a:spLocks noGrp="1"/>
          </p:cNvSpPr>
          <p:nvPr>
            <p:ph type="body" sz="quarter" idx="10"/>
          </p:nvPr>
        </p:nvSpPr>
        <p:spPr>
          <a:xfrm>
            <a:off x="471187" y="95451"/>
            <a:ext cx="3363311" cy="584775"/>
          </a:xfrm>
        </p:spPr>
        <p:txBody>
          <a:bodyPr/>
          <a:lstStyle/>
          <a:p>
            <a:r>
              <a:rPr lang="zh-CN" altLang="en-US" kern="0" dirty="0" smtClean="0">
                <a:sym typeface="+mn-lt"/>
              </a:rPr>
              <a:t>人员分工</a:t>
            </a:r>
            <a:endParaRPr lang="en-US" altLang="zh-CN" kern="0" dirty="0">
              <a:sym typeface="+mn-lt"/>
            </a:endParaRPr>
          </a:p>
        </p:txBody>
      </p:sp>
      <p:sp>
        <p:nvSpPr>
          <p:cNvPr id="12" name="文本占位符 11"/>
          <p:cNvSpPr>
            <a:spLocks noGrp="1"/>
          </p:cNvSpPr>
          <p:nvPr>
            <p:ph type="body" sz="quarter" idx="12"/>
          </p:nvPr>
        </p:nvSpPr>
        <p:spPr>
          <a:xfrm>
            <a:off x="471187" y="662803"/>
            <a:ext cx="1359668" cy="297454"/>
          </a:xfrm>
        </p:spPr>
        <p:txBody>
          <a:bodyPr/>
          <a:lstStyle/>
          <a:p>
            <a:r>
              <a:rPr lang="en-US" altLang="zh-CN" kern="0" dirty="0">
                <a:sym typeface="+mn-lt"/>
              </a:rPr>
              <a:t>THE FIFTH PART</a:t>
            </a:r>
            <a:endParaRPr lang="zh-CN" altLang="en-US" kern="0" dirty="0">
              <a:sym typeface="+mn-lt"/>
            </a:endParaRPr>
          </a:p>
        </p:txBody>
      </p:sp>
      <p:grpSp>
        <p:nvGrpSpPr>
          <p:cNvPr id="24" name="组 18"/>
          <p:cNvGrpSpPr/>
          <p:nvPr/>
        </p:nvGrpSpPr>
        <p:grpSpPr>
          <a:xfrm>
            <a:off x="2205196" y="5309838"/>
            <a:ext cx="1619336" cy="1293237"/>
            <a:chOff x="4368318" y="1111156"/>
            <a:chExt cx="1214660" cy="970054"/>
          </a:xfrm>
        </p:grpSpPr>
        <p:sp>
          <p:nvSpPr>
            <p:cNvPr id="25" name="燕尾形 24"/>
            <p:cNvSpPr/>
            <p:nvPr/>
          </p:nvSpPr>
          <p:spPr>
            <a:xfrm rot="5400000">
              <a:off x="4490621" y="988853"/>
              <a:ext cx="970054" cy="1214660"/>
            </a:xfrm>
            <a:prstGeom prst="chevron">
              <a:avLst>
                <a:gd name="adj" fmla="val 32906"/>
              </a:avLst>
            </a:prstGeom>
            <a:solidFill>
              <a:srgbClr val="DDD9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kumimoji="1" lang="zh-CN" altLang="en-US" sz="3200" kern="0">
                <a:solidFill>
                  <a:schemeClr val="tx1"/>
                </a:solidFill>
                <a:cs typeface="+mn-ea"/>
                <a:sym typeface="+mn-lt"/>
              </a:endParaRPr>
            </a:p>
          </p:txBody>
        </p:sp>
        <p:sp>
          <p:nvSpPr>
            <p:cNvPr id="26" name="矩形 25"/>
            <p:cNvSpPr/>
            <p:nvPr/>
          </p:nvSpPr>
          <p:spPr>
            <a:xfrm>
              <a:off x="4368318" y="1451987"/>
              <a:ext cx="1214660" cy="253916"/>
            </a:xfrm>
            <a:prstGeom prst="rect">
              <a:avLst/>
            </a:prstGeom>
          </p:spPr>
          <p:txBody>
            <a:bodyPr wrap="square">
              <a:spAutoFit/>
            </a:bodyPr>
            <a:lstStyle/>
            <a:p>
              <a:pPr algn="ctr" defTabSz="913765"/>
              <a:r>
                <a:rPr kumimoji="1" lang="zh-CN" altLang="en-US" sz="1600" b="1" kern="0" dirty="0" smtClean="0">
                  <a:solidFill>
                    <a:schemeClr val="tx1">
                      <a:lumMod val="75000"/>
                      <a:lumOff val="25000"/>
                    </a:schemeClr>
                  </a:solidFill>
                  <a:cs typeface="+mn-ea"/>
                  <a:sym typeface="+mn-lt"/>
                </a:rPr>
                <a:t>谢蕾</a:t>
              </a:r>
              <a:endParaRPr kumimoji="1" lang="zh-CN" altLang="en-US" sz="1600" b="1" kern="0" dirty="0">
                <a:solidFill>
                  <a:schemeClr val="tx1">
                    <a:lumMod val="75000"/>
                    <a:lumOff val="25000"/>
                  </a:schemeClr>
                </a:solidFill>
                <a:cs typeface="+mn-ea"/>
                <a:sym typeface="+mn-lt"/>
              </a:endParaRPr>
            </a:p>
          </p:txBody>
        </p:sp>
      </p:grpSp>
      <p:cxnSp>
        <p:nvCxnSpPr>
          <p:cNvPr id="27" name="直线连接符 73"/>
          <p:cNvCxnSpPr/>
          <p:nvPr/>
        </p:nvCxnSpPr>
        <p:spPr>
          <a:xfrm>
            <a:off x="3930360" y="6183098"/>
            <a:ext cx="3766977"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3930354" y="5607225"/>
            <a:ext cx="3766978" cy="416653"/>
          </a:xfrm>
          <a:prstGeom prst="rect">
            <a:avLst/>
          </a:prstGeom>
        </p:spPr>
        <p:txBody>
          <a:bodyPr wrap="square">
            <a:spAutoFit/>
          </a:bodyPr>
          <a:lstStyle/>
          <a:p>
            <a:pPr defTabSz="913765">
              <a:lnSpc>
                <a:spcPct val="130000"/>
              </a:lnSpc>
            </a:pPr>
            <a:r>
              <a:rPr lang="zh-CN" altLang="en-US" kern="0" dirty="0" smtClean="0">
                <a:solidFill>
                  <a:prstClr val="black">
                    <a:lumMod val="75000"/>
                    <a:lumOff val="25000"/>
                  </a:prstClr>
                </a:solidFill>
                <a:cs typeface="+mn-ea"/>
                <a:sym typeface="+mn-lt"/>
              </a:rPr>
              <a:t>资料收集</a:t>
            </a:r>
            <a:endParaRPr lang="zh-CN" altLang="en-US" kern="0" dirty="0">
              <a:solidFill>
                <a:prstClr val="black">
                  <a:lumMod val="75000"/>
                  <a:lumOff val="2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1105164" y="3350165"/>
            <a:ext cx="6413500" cy="1920526"/>
          </a:xfrm>
        </p:spPr>
        <p:txBody>
          <a:bodyPr/>
          <a:lstStyle/>
          <a:p>
            <a:pPr defTabSz="913765"/>
            <a:r>
              <a:rPr lang="en-US" altLang="zh-CN" sz="5400" kern="0" dirty="0">
                <a:sym typeface="+mn-lt"/>
              </a:rPr>
              <a:t>THANK</a:t>
            </a:r>
            <a:r>
              <a:rPr lang="zh-CN" altLang="en-US" sz="5400" kern="0" dirty="0">
                <a:sym typeface="+mn-lt"/>
              </a:rPr>
              <a:t> </a:t>
            </a:r>
            <a:r>
              <a:rPr lang="en-US" altLang="zh-CN" sz="5400" kern="0" dirty="0">
                <a:sym typeface="+mn-lt"/>
              </a:rPr>
              <a:t>YOU</a:t>
            </a:r>
            <a:endParaRPr lang="en-US" altLang="zh-CN" sz="5400" kern="0" dirty="0">
              <a:sym typeface="+mn-lt"/>
            </a:endParaRPr>
          </a:p>
          <a:p>
            <a:pPr defTabSz="913765"/>
            <a:r>
              <a:rPr lang="en-US" altLang="zh-CN" sz="5400" kern="0" dirty="0">
                <a:sym typeface="+mn-lt"/>
              </a:rPr>
              <a:t>FOR</a:t>
            </a:r>
            <a:r>
              <a:rPr lang="zh-CN" altLang="en-US" sz="5400" kern="0" dirty="0">
                <a:sym typeface="+mn-lt"/>
              </a:rPr>
              <a:t> </a:t>
            </a:r>
            <a:r>
              <a:rPr lang="en-US" altLang="zh-CN" sz="5400" kern="0" dirty="0">
                <a:sym typeface="+mn-lt"/>
              </a:rPr>
              <a:t>WATCHING</a:t>
            </a:r>
            <a:endParaRPr lang="zh-CN" altLang="en-US" sz="5400" kern="0" dirty="0">
              <a:sym typeface="+mn-lt"/>
            </a:endParaRPr>
          </a:p>
        </p:txBody>
      </p:sp>
      <p:sp>
        <p:nvSpPr>
          <p:cNvPr id="11" name="文本占位符 10"/>
          <p:cNvSpPr>
            <a:spLocks noGrp="1"/>
          </p:cNvSpPr>
          <p:nvPr>
            <p:ph type="body" sz="quarter" idx="11"/>
          </p:nvPr>
        </p:nvSpPr>
        <p:spPr>
          <a:xfrm>
            <a:off x="1105164" y="5360377"/>
            <a:ext cx="6413500" cy="338554"/>
          </a:xfrm>
        </p:spPr>
        <p:txBody>
          <a:bodyPr/>
          <a:lstStyle/>
          <a:p>
            <a:r>
              <a:rPr lang="en-US" altLang="zh-CN" kern="0" dirty="0">
                <a:sym typeface="+mn-lt"/>
              </a:rPr>
              <a:t>PRD-2016-G07 </a:t>
            </a:r>
            <a:r>
              <a:rPr lang="zh-CN" altLang="en-US" kern="0" dirty="0">
                <a:sym typeface="+mn-lt"/>
              </a:rPr>
              <a:t>林初煌、黄昕晰、黄令成、陈宣帆、谢蕾</a:t>
            </a:r>
            <a:endParaRPr lang="zh-CN" altLang="en-US"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718340" y="3446463"/>
            <a:ext cx="4468537" cy="297454"/>
          </a:xfrm>
        </p:spPr>
        <p:txBody>
          <a:bodyPr/>
          <a:lstStyle/>
          <a:p>
            <a:r>
              <a:rPr lang="en-US" altLang="zh-CN" kern="0" dirty="0">
                <a:sym typeface="+mn-lt"/>
              </a:rPr>
              <a:t>THE FIRST PART</a:t>
            </a:r>
            <a:endParaRPr lang="zh-CN" altLang="en-US" kern="0" dirty="0">
              <a:sym typeface="+mn-lt"/>
            </a:endParaRPr>
          </a:p>
        </p:txBody>
      </p:sp>
      <p:sp>
        <p:nvSpPr>
          <p:cNvPr id="10" name="文本占位符 9"/>
          <p:cNvSpPr>
            <a:spLocks noGrp="1"/>
          </p:cNvSpPr>
          <p:nvPr>
            <p:ph type="body" sz="quarter" idx="11"/>
          </p:nvPr>
        </p:nvSpPr>
        <p:spPr>
          <a:xfrm>
            <a:off x="717550" y="3852863"/>
            <a:ext cx="4469328" cy="769441"/>
          </a:xfrm>
        </p:spPr>
        <p:txBody>
          <a:bodyPr/>
          <a:lstStyle/>
          <a:p>
            <a:pPr algn="ctr"/>
            <a:r>
              <a:rPr lang="zh-CN" altLang="en-US" kern="0" dirty="0" smtClean="0">
                <a:sym typeface="+mn-lt"/>
              </a:rPr>
              <a:t>工具概述</a:t>
            </a:r>
            <a:endParaRPr lang="en-US" altLang="zh-CN"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890943" y="2169225"/>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75" name="矩形 74"/>
          <p:cNvSpPr/>
          <p:nvPr/>
        </p:nvSpPr>
        <p:spPr>
          <a:xfrm>
            <a:off x="953511" y="2343393"/>
            <a:ext cx="5287629" cy="923330"/>
          </a:xfrm>
          <a:prstGeom prst="rect">
            <a:avLst/>
          </a:prstGeom>
        </p:spPr>
        <p:txBody>
          <a:bodyPr wrap="square">
            <a:spAutoFit/>
          </a:bodyPr>
          <a:lstStyle/>
          <a:p>
            <a:r>
              <a:rPr lang="en-US" altLang="zh-CN" dirty="0"/>
              <a:t>Rational Rose</a:t>
            </a:r>
            <a:r>
              <a:rPr lang="zh-CN" altLang="en-US" dirty="0"/>
              <a:t>是</a:t>
            </a:r>
            <a:r>
              <a:rPr lang="en-US" altLang="zh-CN" dirty="0"/>
              <a:t>Rational</a:t>
            </a:r>
            <a:r>
              <a:rPr lang="zh-CN" altLang="en-US" dirty="0"/>
              <a:t>公司出品的一种面向对象的统一建模语言的可视化建模工具。用于可视化建模和公司级水平软件应用的组件构造。</a:t>
            </a:r>
            <a:endParaRPr lang="zh-CN" altLang="en-US" dirty="0"/>
          </a:p>
        </p:txBody>
      </p:sp>
      <p:sp>
        <p:nvSpPr>
          <p:cNvPr id="76" name="矩形 75"/>
          <p:cNvSpPr/>
          <p:nvPr/>
        </p:nvSpPr>
        <p:spPr>
          <a:xfrm>
            <a:off x="7136603" y="2466632"/>
            <a:ext cx="4572000" cy="3139321"/>
          </a:xfrm>
          <a:prstGeom prst="rect">
            <a:avLst/>
          </a:prstGeom>
        </p:spPr>
        <p:txBody>
          <a:bodyPr>
            <a:spAutoFit/>
          </a:bodyPr>
          <a:lstStyle/>
          <a:p>
            <a:r>
              <a:rPr lang="en-US" altLang="zh-CN" dirty="0"/>
              <a:t>Rational</a:t>
            </a:r>
            <a:r>
              <a:rPr lang="zh-CN" altLang="en-US" dirty="0"/>
              <a:t>软件是 </a:t>
            </a:r>
            <a:r>
              <a:rPr lang="en-US" altLang="zh-CN" dirty="0"/>
              <a:t>IBM </a:t>
            </a:r>
            <a:r>
              <a:rPr lang="zh-CN" altLang="en-US" dirty="0"/>
              <a:t>软件集团旗下之第五大软件品牌</a:t>
            </a:r>
            <a:r>
              <a:rPr lang="en-US" altLang="zh-CN" dirty="0"/>
              <a:t>, </a:t>
            </a:r>
            <a:r>
              <a:rPr lang="zh-CN" altLang="en-US" dirty="0"/>
              <a:t>通过提高企业的软件开发能力，</a:t>
            </a:r>
            <a:r>
              <a:rPr lang="en-US" altLang="zh-CN" dirty="0"/>
              <a:t>IBM Rational software </a:t>
            </a:r>
            <a:r>
              <a:rPr lang="zh-CN" altLang="en-US" dirty="0"/>
              <a:t>可以帮助各组织机构创造商业价值。</a:t>
            </a:r>
            <a:r>
              <a:rPr lang="en-US" altLang="zh-CN" dirty="0"/>
              <a:t>Rational</a:t>
            </a:r>
            <a:r>
              <a:rPr lang="zh-CN" altLang="en-US" dirty="0"/>
              <a:t>软件开发平台集成了软件工程的最佳经验、工具和服务。利用 </a:t>
            </a:r>
            <a:r>
              <a:rPr lang="en-US" altLang="zh-CN" dirty="0"/>
              <a:t>Rational</a:t>
            </a:r>
            <a:r>
              <a:rPr lang="zh-CN" altLang="en-US" dirty="0"/>
              <a:t>软件开发平台，各组织机构可以获得更快的反应能力和更强的适应性，并可以集中精力关注核心任务，在随需应变的时代取得更大的发展。</a:t>
            </a:r>
            <a:r>
              <a:rPr lang="en-US" altLang="zh-CN" dirty="0"/>
              <a:t>Rational </a:t>
            </a:r>
            <a:r>
              <a:rPr lang="zh-CN" altLang="en-US" dirty="0"/>
              <a:t>基于标准的跨平台解决方案有助于软件开发团队创建和扩展业务应用程序、嵌入式系统及软件产品。</a:t>
            </a:r>
            <a:endParaRPr lang="zh-CN" altLang="en-US" dirty="0"/>
          </a:p>
        </p:txBody>
      </p:sp>
      <p:sp>
        <p:nvSpPr>
          <p:cNvPr id="5" name="矩形 4"/>
          <p:cNvSpPr/>
          <p:nvPr/>
        </p:nvSpPr>
        <p:spPr>
          <a:xfrm>
            <a:off x="953511" y="3832142"/>
            <a:ext cx="5287629" cy="2031325"/>
          </a:xfrm>
          <a:prstGeom prst="rect">
            <a:avLst/>
          </a:prstGeom>
        </p:spPr>
        <p:txBody>
          <a:bodyPr wrap="square">
            <a:spAutoFit/>
          </a:bodyPr>
          <a:lstStyle/>
          <a:p>
            <a:r>
              <a:rPr lang="zh-CN" altLang="en-US" dirty="0"/>
              <a:t>就像一个戏剧导演设计一个剧本一样，一个软件设计师使用</a:t>
            </a:r>
            <a:r>
              <a:rPr lang="en-US" altLang="zh-CN" dirty="0"/>
              <a:t>Rational Rose</a:t>
            </a:r>
            <a:r>
              <a:rPr lang="zh-CN" altLang="en-US" dirty="0"/>
              <a:t>，以演员（数字）</a:t>
            </a:r>
            <a:r>
              <a:rPr lang="zh-CN" altLang="en-US" dirty="0" smtClean="0"/>
              <a:t>、拖</a:t>
            </a:r>
            <a:r>
              <a:rPr lang="zh-CN" altLang="en-US" dirty="0"/>
              <a:t>放式符号</a:t>
            </a:r>
            <a:r>
              <a:rPr lang="zh-CN" altLang="en-US" dirty="0" smtClean="0"/>
              <a:t>的案例</a:t>
            </a:r>
            <a:r>
              <a:rPr lang="zh-CN" altLang="en-US" dirty="0"/>
              <a:t>元素（椭圆）、目标（矩形）和消息</a:t>
            </a:r>
            <a:r>
              <a:rPr lang="en-US" altLang="zh-CN" dirty="0"/>
              <a:t>/</a:t>
            </a:r>
            <a:r>
              <a:rPr lang="zh-CN" altLang="en-US" dirty="0"/>
              <a:t>关系（箭头）设计各种类，来创造（模型）一个应用的框架。当程序表被创建时，</a:t>
            </a:r>
            <a:r>
              <a:rPr lang="en-US" altLang="zh-CN" dirty="0"/>
              <a:t>Rational Rose</a:t>
            </a:r>
            <a:r>
              <a:rPr lang="zh-CN" altLang="en-US" dirty="0"/>
              <a:t>记录下这个程序表</a:t>
            </a:r>
            <a:r>
              <a:rPr lang="zh-CN" altLang="en-US" dirty="0" smtClean="0"/>
              <a:t>然后根据设计师</a:t>
            </a:r>
            <a:r>
              <a:rPr lang="zh-CN" altLang="en-US" dirty="0"/>
              <a:t>选择</a:t>
            </a:r>
            <a:r>
              <a:rPr lang="zh-CN" altLang="en-US" dirty="0" smtClean="0"/>
              <a:t>的语言来</a:t>
            </a:r>
            <a:r>
              <a:rPr lang="zh-CN" altLang="en-US" dirty="0"/>
              <a:t>产生代码。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890943" y="2169225"/>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9" name="矩形 8"/>
          <p:cNvSpPr/>
          <p:nvPr/>
        </p:nvSpPr>
        <p:spPr>
          <a:xfrm>
            <a:off x="7339795" y="2431187"/>
            <a:ext cx="5287629" cy="369332"/>
          </a:xfrm>
          <a:prstGeom prst="rect">
            <a:avLst/>
          </a:prstGeom>
        </p:spPr>
        <p:txBody>
          <a:bodyPr wrap="square">
            <a:spAutoFit/>
          </a:bodyPr>
          <a:lstStyle/>
          <a:p>
            <a:r>
              <a:rPr lang="zh-CN" altLang="en-US" dirty="0" smtClean="0"/>
              <a:t>问：软件开发的逆向工程是什么？</a:t>
            </a:r>
            <a:endParaRPr lang="en-US" altLang="zh-CN" dirty="0" smtClean="0"/>
          </a:p>
        </p:txBody>
      </p:sp>
      <p:sp>
        <p:nvSpPr>
          <p:cNvPr id="10" name="矩形 9"/>
          <p:cNvSpPr/>
          <p:nvPr/>
        </p:nvSpPr>
        <p:spPr>
          <a:xfrm>
            <a:off x="7339794" y="3477755"/>
            <a:ext cx="3720093" cy="923330"/>
          </a:xfrm>
          <a:prstGeom prst="rect">
            <a:avLst/>
          </a:prstGeom>
        </p:spPr>
        <p:txBody>
          <a:bodyPr wrap="square">
            <a:spAutoFit/>
          </a:bodyPr>
          <a:lstStyle/>
          <a:p>
            <a:r>
              <a:rPr lang="zh-CN" altLang="en-US" dirty="0" smtClean="0"/>
              <a:t>逆向工程是从一个已经实现的系统开始，利用工具逐步获得该系统的设计思想和分析模型。</a:t>
            </a:r>
            <a:endParaRPr lang="en-US" altLang="zh-CN" dirty="0" smtClean="0"/>
          </a:p>
        </p:txBody>
      </p:sp>
      <p:sp>
        <p:nvSpPr>
          <p:cNvPr id="12" name="矩形 11"/>
          <p:cNvSpPr/>
          <p:nvPr/>
        </p:nvSpPr>
        <p:spPr>
          <a:xfrm>
            <a:off x="953508" y="2330570"/>
            <a:ext cx="5287629" cy="1477328"/>
          </a:xfrm>
          <a:prstGeom prst="rect">
            <a:avLst/>
          </a:prstGeom>
        </p:spPr>
        <p:txBody>
          <a:bodyPr wrap="square">
            <a:spAutoFit/>
          </a:bodyPr>
          <a:lstStyle/>
          <a:p>
            <a:r>
              <a:rPr lang="en-US" altLang="zh-CN" dirty="0"/>
              <a:t>Rational </a:t>
            </a:r>
            <a:r>
              <a:rPr lang="en-US" altLang="zh-CN" dirty="0" smtClean="0"/>
              <a:t>Rose</a:t>
            </a:r>
            <a:r>
              <a:rPr lang="zh-CN" altLang="en-US" dirty="0" smtClean="0"/>
              <a:t>是当前应用最广泛的</a:t>
            </a:r>
            <a:r>
              <a:rPr lang="en-US" altLang="zh-CN" dirty="0" smtClean="0"/>
              <a:t>UML</a:t>
            </a:r>
            <a:r>
              <a:rPr lang="zh-CN" altLang="en-US" dirty="0" smtClean="0"/>
              <a:t>建模工具之一，支持</a:t>
            </a:r>
            <a:r>
              <a:rPr lang="en-US" altLang="zh-CN" dirty="0" smtClean="0"/>
              <a:t>UML</a:t>
            </a:r>
            <a:r>
              <a:rPr lang="zh-CN" altLang="en-US" dirty="0" smtClean="0"/>
              <a:t>的各个模型图，包括用例图、顺序图、协作图、类图、状态图、活动图、构件图和部署图。不直接支持对象图，但可以在协作图和类图中画出对象图。</a:t>
            </a:r>
            <a:endParaRPr lang="zh-CN" altLang="en-US" dirty="0"/>
          </a:p>
        </p:txBody>
      </p:sp>
      <p:sp>
        <p:nvSpPr>
          <p:cNvPr id="13" name="矩形 12"/>
          <p:cNvSpPr/>
          <p:nvPr/>
        </p:nvSpPr>
        <p:spPr>
          <a:xfrm>
            <a:off x="953507" y="4023469"/>
            <a:ext cx="5287629" cy="369332"/>
          </a:xfrm>
          <a:prstGeom prst="rect">
            <a:avLst/>
          </a:prstGeom>
        </p:spPr>
        <p:txBody>
          <a:bodyPr wrap="square">
            <a:spAutoFit/>
          </a:bodyPr>
          <a:lstStyle/>
          <a:p>
            <a:r>
              <a:rPr lang="zh-CN" altLang="en-US" dirty="0" smtClean="0"/>
              <a:t>支持软件开发的双向工程，即正向工程与逆向工程。</a:t>
            </a:r>
            <a:endParaRPr lang="en-US" altLang="zh-CN" dirty="0" smtClean="0"/>
          </a:p>
        </p:txBody>
      </p:sp>
      <p:sp>
        <p:nvSpPr>
          <p:cNvPr id="14" name="矩形 13"/>
          <p:cNvSpPr/>
          <p:nvPr/>
        </p:nvSpPr>
        <p:spPr>
          <a:xfrm>
            <a:off x="953506" y="4660004"/>
            <a:ext cx="5287629" cy="646331"/>
          </a:xfrm>
          <a:prstGeom prst="rect">
            <a:avLst/>
          </a:prstGeom>
        </p:spPr>
        <p:txBody>
          <a:bodyPr wrap="square">
            <a:spAutoFit/>
          </a:bodyPr>
          <a:lstStyle/>
          <a:p>
            <a:r>
              <a:rPr lang="zh-CN" altLang="en-US" dirty="0" smtClean="0"/>
              <a:t>正向工程是指从需求开始按照工程项目的自然开发周期，逐步经历分析、设计和实现等阶段。</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线连接符 70"/>
          <p:cNvCxnSpPr/>
          <p:nvPr/>
        </p:nvCxnSpPr>
        <p:spPr>
          <a:xfrm>
            <a:off x="6179737" y="2129562"/>
            <a:ext cx="0" cy="3899208"/>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 name="文本占位符 1"/>
          <p:cNvSpPr>
            <a:spLocks noGrp="1"/>
          </p:cNvSpPr>
          <p:nvPr>
            <p:ph type="body" sz="quarter" idx="10"/>
          </p:nvPr>
        </p:nvSpPr>
        <p:spPr/>
        <p:txBody>
          <a:bodyPr/>
          <a:lstStyle/>
          <a:p>
            <a:r>
              <a:rPr lang="zh-CN" altLang="en-US" dirty="0" smtClean="0"/>
              <a:t>工具概述</a:t>
            </a:r>
            <a:endParaRPr lang="zh-CN" altLang="en-US" dirty="0"/>
          </a:p>
        </p:txBody>
      </p:sp>
      <p:sp>
        <p:nvSpPr>
          <p:cNvPr id="3" name="文本占位符 2"/>
          <p:cNvSpPr>
            <a:spLocks noGrp="1"/>
          </p:cNvSpPr>
          <p:nvPr>
            <p:ph type="body" sz="quarter" idx="12"/>
          </p:nvPr>
        </p:nvSpPr>
        <p:spPr>
          <a:xfrm>
            <a:off x="471187" y="662803"/>
            <a:ext cx="1423788" cy="297454"/>
          </a:xfrm>
        </p:spPr>
        <p:txBody>
          <a:bodyPr/>
          <a:lstStyle/>
          <a:p>
            <a:r>
              <a:rPr lang="en-US" altLang="zh-CN" kern="0" dirty="0">
                <a:sym typeface="+mn-lt"/>
              </a:rPr>
              <a:t>THE THIRD PART</a:t>
            </a:r>
            <a:endParaRPr lang="zh-CN" altLang="en-US" kern="0" dirty="0">
              <a:sym typeface="+mn-lt"/>
            </a:endParaRPr>
          </a:p>
        </p:txBody>
      </p:sp>
      <p:sp>
        <p:nvSpPr>
          <p:cNvPr id="11" name="矩形 10"/>
          <p:cNvSpPr/>
          <p:nvPr/>
        </p:nvSpPr>
        <p:spPr>
          <a:xfrm>
            <a:off x="851908" y="2223110"/>
            <a:ext cx="5287629" cy="369332"/>
          </a:xfrm>
          <a:prstGeom prst="rect">
            <a:avLst/>
          </a:prstGeom>
        </p:spPr>
        <p:txBody>
          <a:bodyPr wrap="square">
            <a:spAutoFit/>
          </a:bodyPr>
          <a:lstStyle/>
          <a:p>
            <a:r>
              <a:rPr lang="en-US" altLang="zh-CN" dirty="0" smtClean="0"/>
              <a:t>Rose </a:t>
            </a:r>
            <a:r>
              <a:rPr lang="zh-CN" altLang="en-US" dirty="0" smtClean="0"/>
              <a:t>优势</a:t>
            </a:r>
            <a:endParaRPr lang="zh-CN" altLang="en-US" dirty="0"/>
          </a:p>
        </p:txBody>
      </p:sp>
      <p:sp>
        <p:nvSpPr>
          <p:cNvPr id="12" name="矩形 11"/>
          <p:cNvSpPr/>
          <p:nvPr/>
        </p:nvSpPr>
        <p:spPr>
          <a:xfrm>
            <a:off x="851908" y="2937473"/>
            <a:ext cx="5287629" cy="646331"/>
          </a:xfrm>
          <a:prstGeom prst="rect">
            <a:avLst/>
          </a:prstGeom>
        </p:spPr>
        <p:txBody>
          <a:bodyPr wrap="square">
            <a:spAutoFit/>
          </a:bodyPr>
          <a:lstStyle/>
          <a:p>
            <a:r>
              <a:rPr lang="zh-CN" altLang="en-US" dirty="0" smtClean="0"/>
              <a:t>可以与</a:t>
            </a:r>
            <a:r>
              <a:rPr lang="en-US" altLang="zh-CN" dirty="0" smtClean="0"/>
              <a:t>Rational</a:t>
            </a:r>
            <a:r>
              <a:rPr lang="zh-CN" altLang="en-US" dirty="0" smtClean="0"/>
              <a:t>公司别的工具集成使用，支持软件开发的各个阶段。</a:t>
            </a:r>
            <a:endParaRPr lang="en-US" altLang="zh-CN" dirty="0" smtClean="0"/>
          </a:p>
        </p:txBody>
      </p:sp>
      <p:sp>
        <p:nvSpPr>
          <p:cNvPr id="13" name="矩形 12"/>
          <p:cNvSpPr/>
          <p:nvPr/>
        </p:nvSpPr>
        <p:spPr>
          <a:xfrm>
            <a:off x="851908" y="3966280"/>
            <a:ext cx="5287629" cy="646331"/>
          </a:xfrm>
          <a:prstGeom prst="rect">
            <a:avLst/>
          </a:prstGeom>
        </p:spPr>
        <p:txBody>
          <a:bodyPr wrap="square">
            <a:spAutoFit/>
          </a:bodyPr>
          <a:lstStyle/>
          <a:p>
            <a:r>
              <a:rPr lang="zh-CN" altLang="en-US" dirty="0" smtClean="0"/>
              <a:t>很多第三方开发商支持</a:t>
            </a:r>
            <a:r>
              <a:rPr lang="en-US" altLang="zh-CN" dirty="0" smtClean="0"/>
              <a:t>Rose</a:t>
            </a:r>
            <a:r>
              <a:rPr lang="zh-CN" altLang="en-US" dirty="0" smtClean="0"/>
              <a:t>产品，</a:t>
            </a:r>
            <a:r>
              <a:rPr lang="en-US" altLang="zh-CN" dirty="0" smtClean="0"/>
              <a:t>Rose</a:t>
            </a:r>
            <a:r>
              <a:rPr lang="zh-CN" altLang="en-US" dirty="0" smtClean="0"/>
              <a:t>有较高的市场占有率。</a:t>
            </a:r>
            <a:endParaRPr lang="en-US" altLang="zh-CN" dirty="0" smtClean="0"/>
          </a:p>
        </p:txBody>
      </p:sp>
      <p:sp>
        <p:nvSpPr>
          <p:cNvPr id="14" name="矩形 13"/>
          <p:cNvSpPr/>
          <p:nvPr/>
        </p:nvSpPr>
        <p:spPr>
          <a:xfrm>
            <a:off x="851906" y="4921599"/>
            <a:ext cx="5287629" cy="369332"/>
          </a:xfrm>
          <a:prstGeom prst="rect">
            <a:avLst/>
          </a:prstGeom>
        </p:spPr>
        <p:txBody>
          <a:bodyPr wrap="square">
            <a:spAutoFit/>
          </a:bodyPr>
          <a:lstStyle/>
          <a:p>
            <a:r>
              <a:rPr lang="zh-CN" altLang="en-US" dirty="0" smtClean="0"/>
              <a:t>支持团队开发。提供了很多支持团队开发的机制。</a:t>
            </a:r>
            <a:endParaRPr lang="en-US" altLang="zh-CN" dirty="0" smtClean="0"/>
          </a:p>
        </p:txBody>
      </p:sp>
      <p:sp>
        <p:nvSpPr>
          <p:cNvPr id="15" name="矩形 14"/>
          <p:cNvSpPr/>
          <p:nvPr/>
        </p:nvSpPr>
        <p:spPr>
          <a:xfrm>
            <a:off x="6447164" y="2937472"/>
            <a:ext cx="5287629" cy="646331"/>
          </a:xfrm>
          <a:prstGeom prst="rect">
            <a:avLst/>
          </a:prstGeom>
        </p:spPr>
        <p:txBody>
          <a:bodyPr wrap="square">
            <a:spAutoFit/>
          </a:bodyPr>
          <a:lstStyle/>
          <a:p>
            <a:r>
              <a:rPr lang="zh-CN" altLang="en-US" dirty="0" smtClean="0"/>
              <a:t>可以用</a:t>
            </a:r>
            <a:r>
              <a:rPr lang="en-US" altLang="zh-CN" dirty="0" smtClean="0"/>
              <a:t>Web</a:t>
            </a:r>
            <a:r>
              <a:rPr lang="zh-CN" altLang="en-US" dirty="0" smtClean="0"/>
              <a:t>页面的形式发布模型，以方便开发人员使用。</a:t>
            </a:r>
            <a:endParaRPr lang="en-US" altLang="zh-CN" dirty="0" smtClean="0"/>
          </a:p>
        </p:txBody>
      </p:sp>
      <p:sp>
        <p:nvSpPr>
          <p:cNvPr id="16" name="矩形 15"/>
          <p:cNvSpPr/>
          <p:nvPr/>
        </p:nvSpPr>
        <p:spPr>
          <a:xfrm>
            <a:off x="6447163" y="3966280"/>
            <a:ext cx="5287629" cy="369332"/>
          </a:xfrm>
          <a:prstGeom prst="rect">
            <a:avLst/>
          </a:prstGeom>
        </p:spPr>
        <p:txBody>
          <a:bodyPr wrap="square">
            <a:spAutoFit/>
          </a:bodyPr>
          <a:lstStyle/>
          <a:p>
            <a:r>
              <a:rPr lang="zh-CN" altLang="en-US" dirty="0" smtClean="0"/>
              <a:t>提供脚本语言，使</a:t>
            </a:r>
            <a:r>
              <a:rPr lang="en-US" altLang="zh-CN" dirty="0" smtClean="0"/>
              <a:t>Rose</a:t>
            </a:r>
            <a:r>
              <a:rPr lang="zh-CN" altLang="en-US" dirty="0" smtClean="0"/>
              <a:t>功能更强大。</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0"/>
          </p:nvPr>
        </p:nvSpPr>
        <p:spPr>
          <a:xfrm>
            <a:off x="718340" y="3446463"/>
            <a:ext cx="4468537" cy="297454"/>
          </a:xfrm>
        </p:spPr>
        <p:txBody>
          <a:bodyPr/>
          <a:lstStyle/>
          <a:p>
            <a:r>
              <a:rPr lang="en-US" altLang="zh-CN" kern="0" dirty="0">
                <a:sym typeface="+mn-lt"/>
              </a:rPr>
              <a:t>THE SECOND PART</a:t>
            </a:r>
            <a:endParaRPr lang="zh-CN" altLang="en-US" kern="0" dirty="0">
              <a:sym typeface="+mn-lt"/>
            </a:endParaRPr>
          </a:p>
        </p:txBody>
      </p:sp>
      <p:sp>
        <p:nvSpPr>
          <p:cNvPr id="21" name="文本占位符 20"/>
          <p:cNvSpPr>
            <a:spLocks noGrp="1"/>
          </p:cNvSpPr>
          <p:nvPr>
            <p:ph type="body" sz="quarter" idx="11"/>
          </p:nvPr>
        </p:nvSpPr>
        <p:spPr>
          <a:xfrm>
            <a:off x="717550" y="3852863"/>
            <a:ext cx="4469328" cy="769441"/>
          </a:xfrm>
        </p:spPr>
        <p:txBody>
          <a:bodyPr/>
          <a:lstStyle/>
          <a:p>
            <a:pPr algn="ctr"/>
            <a:r>
              <a:rPr lang="zh-CN" altLang="en-US" kern="0" dirty="0" smtClean="0">
                <a:sym typeface="+mn-lt"/>
              </a:rPr>
              <a:t>历史介绍</a:t>
            </a:r>
            <a:endParaRPr lang="en-US" altLang="zh-CN"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52734" y="2620510"/>
            <a:ext cx="2271995" cy="1938992"/>
          </a:xfrm>
          <a:prstGeom prst="rect">
            <a:avLst/>
          </a:prstGeom>
        </p:spPr>
        <p:txBody>
          <a:bodyPr wrap="square">
            <a:spAutoFit/>
          </a:bodyPr>
          <a:lstStyle/>
          <a:p>
            <a:pPr defTabSz="913765"/>
            <a:r>
              <a:rPr lang="en-US" altLang="zh-CN" sz="2400" kern="0" dirty="0" smtClean="0">
                <a:cs typeface="+mn-ea"/>
                <a:sym typeface="+mn-lt"/>
              </a:rPr>
              <a:t>Rational</a:t>
            </a:r>
            <a:r>
              <a:rPr lang="zh-CN" altLang="en-US" sz="2400" kern="0" dirty="0">
                <a:cs typeface="+mn-ea"/>
                <a:sym typeface="+mn-lt"/>
              </a:rPr>
              <a:t>公司，</a:t>
            </a:r>
            <a:r>
              <a:rPr lang="en-US" altLang="zh-CN" sz="2400" kern="0" dirty="0">
                <a:cs typeface="+mn-ea"/>
                <a:sym typeface="+mn-lt"/>
              </a:rPr>
              <a:t>1981</a:t>
            </a:r>
            <a:r>
              <a:rPr lang="zh-CN" altLang="en-US" sz="2400" kern="0" dirty="0">
                <a:cs typeface="+mn-ea"/>
                <a:sym typeface="+mn-lt"/>
              </a:rPr>
              <a:t>年成立，为美国军方提供开发工具。</a:t>
            </a:r>
            <a:endParaRPr lang="zh-CN" altLang="en-US" sz="2400" kern="0" dirty="0">
              <a:cs typeface="+mn-ea"/>
              <a:sym typeface="+mn-lt"/>
            </a:endParaRPr>
          </a:p>
          <a:p>
            <a:pPr defTabSz="913765"/>
            <a:endParaRPr lang="zh-CN" altLang="en-US" sz="2400" kern="0" dirty="0">
              <a:solidFill>
                <a:sysClr val="windowText" lastClr="000000"/>
              </a:solidFill>
              <a:latin typeface="+mn-ea"/>
              <a:cs typeface="+mn-ea"/>
              <a:sym typeface="+mn-lt"/>
            </a:endParaRPr>
          </a:p>
        </p:txBody>
      </p:sp>
      <p:cxnSp>
        <p:nvCxnSpPr>
          <p:cNvPr id="14" name="直线连接符 13"/>
          <p:cNvCxnSpPr/>
          <p:nvPr/>
        </p:nvCxnSpPr>
        <p:spPr>
          <a:xfrm>
            <a:off x="1654550" y="5344010"/>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4671404" y="1658286"/>
            <a:ext cx="2271996" cy="4278094"/>
          </a:xfrm>
          <a:prstGeom prst="rect">
            <a:avLst/>
          </a:prstGeom>
        </p:spPr>
        <p:txBody>
          <a:bodyPr wrap="square">
            <a:spAutoFit/>
          </a:bodyPr>
          <a:lstStyle/>
          <a:p>
            <a:pPr defTabSz="913765"/>
            <a:r>
              <a:rPr lang="en-US" altLang="zh-CN" sz="2400" kern="0" dirty="0" smtClean="0">
                <a:cs typeface="+mn-ea"/>
                <a:sym typeface="+mn-lt"/>
              </a:rPr>
              <a:t>20</a:t>
            </a:r>
            <a:r>
              <a:rPr lang="zh-CN" altLang="en-US" sz="2400" kern="0" dirty="0" smtClean="0">
                <a:cs typeface="+mn-ea"/>
                <a:sym typeface="+mn-lt"/>
              </a:rPr>
              <a:t>世纪</a:t>
            </a:r>
            <a:r>
              <a:rPr lang="en-US" altLang="zh-CN" sz="2400" kern="0" dirty="0" smtClean="0">
                <a:cs typeface="+mn-ea"/>
                <a:sym typeface="+mn-lt"/>
              </a:rPr>
              <a:t>90</a:t>
            </a:r>
            <a:r>
              <a:rPr lang="zh-CN" altLang="en-US" sz="2400" kern="0" dirty="0" smtClean="0">
                <a:cs typeface="+mn-ea"/>
                <a:sym typeface="+mn-lt"/>
              </a:rPr>
              <a:t>年代，面向对象开发方法获得成功，</a:t>
            </a:r>
            <a:r>
              <a:rPr lang="en-US" altLang="zh-CN" sz="2400" kern="0" dirty="0" smtClean="0">
                <a:cs typeface="+mn-ea"/>
                <a:sym typeface="+mn-lt"/>
              </a:rPr>
              <a:t>Rational</a:t>
            </a:r>
            <a:r>
              <a:rPr lang="zh-CN" altLang="en-US" sz="2400" kern="0" dirty="0" smtClean="0">
                <a:cs typeface="+mn-ea"/>
                <a:sym typeface="+mn-lt"/>
              </a:rPr>
              <a:t>也推出了自己的面向对象开发工具，这就是大名鼎鼎的</a:t>
            </a:r>
            <a:r>
              <a:rPr lang="en-US" altLang="zh-CN" sz="2400" kern="0" dirty="0" smtClean="0">
                <a:cs typeface="+mn-ea"/>
                <a:sym typeface="+mn-lt"/>
              </a:rPr>
              <a:t>Rational Rose</a:t>
            </a:r>
            <a:r>
              <a:rPr lang="zh-CN" altLang="en-US" sz="2400" kern="0" dirty="0" smtClean="0">
                <a:cs typeface="+mn-ea"/>
                <a:sym typeface="+mn-lt"/>
              </a:rPr>
              <a:t>。</a:t>
            </a:r>
            <a:endParaRPr lang="en-US" altLang="zh-CN" sz="2400" kern="0" dirty="0" smtClean="0">
              <a:cs typeface="+mn-ea"/>
              <a:sym typeface="+mn-lt"/>
            </a:endParaRPr>
          </a:p>
          <a:p>
            <a:pPr defTabSz="913765"/>
            <a:endParaRPr lang="zh-CN" altLang="en-US" sz="2400" kern="0" dirty="0" smtClean="0">
              <a:cs typeface="+mn-ea"/>
              <a:sym typeface="+mn-lt"/>
            </a:endParaRPr>
          </a:p>
          <a:p>
            <a:pPr defTabSz="913765"/>
            <a:endParaRPr lang="zh-CN" altLang="en-US" sz="3200" kern="0" dirty="0">
              <a:cs typeface="+mn-ea"/>
              <a:sym typeface="+mn-lt"/>
            </a:endParaRPr>
          </a:p>
        </p:txBody>
      </p:sp>
      <p:cxnSp>
        <p:nvCxnSpPr>
          <p:cNvPr id="23" name="直线连接符 22"/>
          <p:cNvCxnSpPr/>
          <p:nvPr/>
        </p:nvCxnSpPr>
        <p:spPr>
          <a:xfrm>
            <a:off x="4671404" y="5344010"/>
            <a:ext cx="2179949"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7372321" y="1635625"/>
            <a:ext cx="2885035" cy="4647426"/>
          </a:xfrm>
          <a:prstGeom prst="rect">
            <a:avLst/>
          </a:prstGeom>
        </p:spPr>
        <p:txBody>
          <a:bodyPr wrap="square">
            <a:spAutoFit/>
          </a:bodyPr>
          <a:lstStyle/>
          <a:p>
            <a:pPr defTabSz="913765"/>
            <a:r>
              <a:rPr lang="en-US" altLang="zh-CN" sz="2400" kern="0" dirty="0" smtClean="0">
                <a:cs typeface="+mn-ea"/>
                <a:sym typeface="+mn-lt"/>
              </a:rPr>
              <a:t>2002</a:t>
            </a:r>
            <a:r>
              <a:rPr lang="zh-CN" altLang="en-US" sz="2400" kern="0" dirty="0" smtClean="0">
                <a:cs typeface="+mn-ea"/>
                <a:sym typeface="+mn-lt"/>
              </a:rPr>
              <a:t>年</a:t>
            </a:r>
            <a:r>
              <a:rPr lang="en-US" altLang="zh-CN" sz="2400" kern="0" dirty="0" smtClean="0">
                <a:cs typeface="+mn-ea"/>
                <a:sym typeface="+mn-lt"/>
              </a:rPr>
              <a:t>12</a:t>
            </a:r>
            <a:r>
              <a:rPr lang="zh-CN" altLang="en-US" sz="2400" kern="0" dirty="0" smtClean="0">
                <a:cs typeface="+mn-ea"/>
                <a:sym typeface="+mn-lt"/>
              </a:rPr>
              <a:t>月</a:t>
            </a:r>
            <a:r>
              <a:rPr lang="en-US" altLang="zh-CN" sz="2400" kern="0" dirty="0" smtClean="0">
                <a:cs typeface="+mn-ea"/>
                <a:sym typeface="+mn-lt"/>
              </a:rPr>
              <a:t>6</a:t>
            </a:r>
            <a:r>
              <a:rPr lang="zh-CN" altLang="en-US" sz="2400" kern="0" dirty="0" smtClean="0">
                <a:cs typeface="+mn-ea"/>
                <a:sym typeface="+mn-lt"/>
              </a:rPr>
              <a:t>日，</a:t>
            </a:r>
            <a:r>
              <a:rPr lang="en-US" altLang="zh-CN" sz="2400" kern="0" dirty="0" smtClean="0">
                <a:cs typeface="+mn-ea"/>
                <a:sym typeface="+mn-lt"/>
              </a:rPr>
              <a:t>IBM</a:t>
            </a:r>
            <a:r>
              <a:rPr lang="zh-CN" altLang="en-US" sz="2400" kern="0" dirty="0" smtClean="0">
                <a:cs typeface="+mn-ea"/>
                <a:sym typeface="+mn-lt"/>
              </a:rPr>
              <a:t>公司公布了对</a:t>
            </a:r>
            <a:r>
              <a:rPr lang="en-US" altLang="zh-CN" sz="2400" kern="0" dirty="0" smtClean="0">
                <a:cs typeface="+mn-ea"/>
                <a:sym typeface="+mn-lt"/>
              </a:rPr>
              <a:t>Rational</a:t>
            </a:r>
            <a:r>
              <a:rPr lang="zh-CN" altLang="en-US" sz="2400" kern="0" dirty="0" smtClean="0">
                <a:cs typeface="+mn-ea"/>
                <a:sym typeface="+mn-lt"/>
              </a:rPr>
              <a:t>软件公司价值</a:t>
            </a:r>
            <a:r>
              <a:rPr lang="en-US" altLang="zh-CN" sz="2400" kern="0" dirty="0" smtClean="0">
                <a:cs typeface="+mn-ea"/>
                <a:sym typeface="+mn-lt"/>
              </a:rPr>
              <a:t>21</a:t>
            </a:r>
            <a:r>
              <a:rPr lang="zh-CN" altLang="en-US" sz="2400" kern="0" dirty="0" smtClean="0">
                <a:cs typeface="+mn-ea"/>
                <a:sym typeface="+mn-lt"/>
              </a:rPr>
              <a:t>亿美元的收购，自此</a:t>
            </a:r>
            <a:r>
              <a:rPr lang="en-US" altLang="zh-CN" sz="2400" kern="0" dirty="0" smtClean="0">
                <a:cs typeface="+mn-ea"/>
                <a:sym typeface="+mn-lt"/>
              </a:rPr>
              <a:t>Rational</a:t>
            </a:r>
            <a:r>
              <a:rPr lang="zh-CN" altLang="en-US" sz="2400" kern="0" dirty="0" smtClean="0">
                <a:cs typeface="+mn-ea"/>
                <a:sym typeface="+mn-lt"/>
              </a:rPr>
              <a:t>成为了</a:t>
            </a:r>
            <a:r>
              <a:rPr lang="en-US" altLang="zh-CN" sz="2400" kern="0" dirty="0" smtClean="0">
                <a:cs typeface="+mn-ea"/>
                <a:sym typeface="+mn-lt"/>
              </a:rPr>
              <a:t>IBM</a:t>
            </a:r>
            <a:r>
              <a:rPr lang="zh-CN" altLang="en-US" sz="2400" kern="0" dirty="0" smtClean="0">
                <a:cs typeface="+mn-ea"/>
                <a:sym typeface="+mn-lt"/>
              </a:rPr>
              <a:t>软件家族的一员，也成为了</a:t>
            </a:r>
            <a:r>
              <a:rPr lang="en-US" altLang="zh-CN" sz="2400" kern="0" dirty="0" smtClean="0">
                <a:cs typeface="+mn-ea"/>
                <a:sym typeface="+mn-lt"/>
              </a:rPr>
              <a:t>IBM</a:t>
            </a:r>
            <a:r>
              <a:rPr lang="zh-CN" altLang="en-US" sz="2400" kern="0" dirty="0" smtClean="0">
                <a:cs typeface="+mn-ea"/>
                <a:sym typeface="+mn-lt"/>
              </a:rPr>
              <a:t>随需应变的开发环境。</a:t>
            </a:r>
            <a:r>
              <a:rPr lang="en-US" altLang="zh-CN" sz="2400" kern="0" dirty="0">
                <a:cs typeface="+mn-ea"/>
                <a:sym typeface="+mn-lt"/>
              </a:rPr>
              <a:t>Rational Rose 2007</a:t>
            </a:r>
            <a:r>
              <a:rPr lang="zh-CN" altLang="en-US" sz="2400" kern="0" dirty="0">
                <a:cs typeface="+mn-ea"/>
                <a:sym typeface="+mn-lt"/>
              </a:rPr>
              <a:t>。</a:t>
            </a:r>
            <a:endParaRPr lang="zh-CN" altLang="en-US" sz="2400" kern="0" dirty="0">
              <a:cs typeface="+mn-ea"/>
              <a:sym typeface="+mn-lt"/>
            </a:endParaRPr>
          </a:p>
          <a:p>
            <a:pPr defTabSz="913765"/>
            <a:endParaRPr lang="zh-CN" altLang="en-US" sz="2400" kern="0" dirty="0" smtClean="0">
              <a:solidFill>
                <a:prstClr val="black">
                  <a:lumMod val="75000"/>
                  <a:lumOff val="25000"/>
                </a:prstClr>
              </a:solidFill>
              <a:cs typeface="+mn-ea"/>
              <a:sym typeface="+mn-lt"/>
            </a:endParaRPr>
          </a:p>
          <a:p>
            <a:pPr defTabSz="913765"/>
            <a:endParaRPr lang="zh-CN" altLang="en-US" sz="3200" kern="0" dirty="0">
              <a:solidFill>
                <a:sysClr val="windowText" lastClr="000000"/>
              </a:solidFill>
              <a:cs typeface="+mn-ea"/>
              <a:sym typeface="+mn-lt"/>
            </a:endParaRPr>
          </a:p>
        </p:txBody>
      </p:sp>
      <p:cxnSp>
        <p:nvCxnSpPr>
          <p:cNvPr id="29" name="直线连接符 28"/>
          <p:cNvCxnSpPr/>
          <p:nvPr/>
        </p:nvCxnSpPr>
        <p:spPr>
          <a:xfrm>
            <a:off x="7724864" y="5355969"/>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p:nvPr>
        </p:nvSpPr>
        <p:spPr>
          <a:xfrm>
            <a:off x="471187" y="95451"/>
            <a:ext cx="3363311" cy="584775"/>
          </a:xfrm>
        </p:spPr>
        <p:txBody>
          <a:bodyPr/>
          <a:lstStyle/>
          <a:p>
            <a:r>
              <a:rPr lang="zh-CN" altLang="en-US" kern="0" dirty="0" smtClean="0">
                <a:sym typeface="+mn-lt"/>
              </a:rPr>
              <a:t>历史介绍</a:t>
            </a:r>
            <a:endParaRPr lang="en-US" altLang="zh-CN" kern="0" dirty="0">
              <a:sym typeface="+mn-lt"/>
            </a:endParaRPr>
          </a:p>
        </p:txBody>
      </p:sp>
      <p:sp>
        <p:nvSpPr>
          <p:cNvPr id="16" name="文本占位符 15"/>
          <p:cNvSpPr>
            <a:spLocks noGrp="1"/>
          </p:cNvSpPr>
          <p:nvPr>
            <p:ph type="body" sz="quarter" idx="12"/>
          </p:nvPr>
        </p:nvSpPr>
        <p:spPr>
          <a:xfrm>
            <a:off x="471187" y="662803"/>
            <a:ext cx="1683474" cy="297454"/>
          </a:xfrm>
        </p:spPr>
        <p:txBody>
          <a:bodyPr/>
          <a:lstStyle/>
          <a:p>
            <a:r>
              <a:rPr lang="en-US" altLang="zh-CN" kern="0" dirty="0">
                <a:sym typeface="+mn-lt"/>
              </a:rPr>
              <a:t>THE </a:t>
            </a:r>
            <a:r>
              <a:rPr lang="en-US" altLang="zh-CN" kern="0" dirty="0" smtClean="0">
                <a:sym typeface="+mn-lt"/>
              </a:rPr>
              <a:t>SECOND PART</a:t>
            </a:r>
            <a:endParaRPr lang="zh-CN" altLang="en-US"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54550" y="2580683"/>
            <a:ext cx="2271995" cy="2677656"/>
          </a:xfrm>
          <a:prstGeom prst="rect">
            <a:avLst/>
          </a:prstGeom>
        </p:spPr>
        <p:txBody>
          <a:bodyPr wrap="square">
            <a:spAutoFit/>
          </a:bodyPr>
          <a:lstStyle/>
          <a:p>
            <a:pPr defTabSz="913765"/>
            <a:r>
              <a:rPr lang="en-US" altLang="zh-CN" sz="2400" kern="0" dirty="0" smtClean="0">
                <a:cs typeface="+mn-ea"/>
                <a:sym typeface="+mn-lt"/>
              </a:rPr>
              <a:t>Rose Modeler:</a:t>
            </a:r>
            <a:r>
              <a:rPr lang="zh-CN" altLang="en-US" sz="2400" kern="0" dirty="0" smtClean="0">
                <a:cs typeface="+mn-ea"/>
                <a:sym typeface="+mn-lt"/>
              </a:rPr>
              <a:t>可以对系统生成模型，但不支持逆向工程，也不支持由模型转出代码</a:t>
            </a:r>
            <a:endParaRPr lang="zh-CN" altLang="en-US" sz="2400" kern="0" dirty="0">
              <a:cs typeface="+mn-ea"/>
              <a:sym typeface="+mn-lt"/>
            </a:endParaRPr>
          </a:p>
          <a:p>
            <a:pPr defTabSz="913765"/>
            <a:endParaRPr lang="zh-CN" altLang="en-US" sz="2400" kern="0" dirty="0">
              <a:solidFill>
                <a:sysClr val="windowText" lastClr="000000"/>
              </a:solidFill>
              <a:latin typeface="+mn-ea"/>
              <a:cs typeface="+mn-ea"/>
              <a:sym typeface="+mn-lt"/>
            </a:endParaRPr>
          </a:p>
        </p:txBody>
      </p:sp>
      <p:cxnSp>
        <p:nvCxnSpPr>
          <p:cNvPr id="14" name="直线连接符 13"/>
          <p:cNvCxnSpPr/>
          <p:nvPr/>
        </p:nvCxnSpPr>
        <p:spPr>
          <a:xfrm>
            <a:off x="1654550" y="5344010"/>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4625380" y="2580683"/>
            <a:ext cx="2271996" cy="1938992"/>
          </a:xfrm>
          <a:prstGeom prst="rect">
            <a:avLst/>
          </a:prstGeom>
        </p:spPr>
        <p:txBody>
          <a:bodyPr wrap="square">
            <a:spAutoFit/>
          </a:bodyPr>
          <a:lstStyle/>
          <a:p>
            <a:pPr defTabSz="913765"/>
            <a:r>
              <a:rPr lang="en-US" altLang="zh-CN" sz="2400" kern="0" dirty="0" smtClean="0">
                <a:cs typeface="+mn-ea"/>
                <a:sym typeface="+mn-lt"/>
              </a:rPr>
              <a:t>Rose Professional</a:t>
            </a:r>
            <a:r>
              <a:rPr lang="zh-CN" altLang="en-US" sz="2400" kern="0" dirty="0" smtClean="0">
                <a:cs typeface="+mn-ea"/>
                <a:sym typeface="+mn-lt"/>
              </a:rPr>
              <a:t>系列：可以用一种语言生成代码。</a:t>
            </a:r>
            <a:endParaRPr lang="zh-CN" altLang="en-US" sz="2400" kern="0" dirty="0">
              <a:cs typeface="+mn-ea"/>
              <a:sym typeface="+mn-lt"/>
            </a:endParaRPr>
          </a:p>
        </p:txBody>
      </p:sp>
      <p:cxnSp>
        <p:nvCxnSpPr>
          <p:cNvPr id="23" name="直线连接符 22"/>
          <p:cNvCxnSpPr/>
          <p:nvPr/>
        </p:nvCxnSpPr>
        <p:spPr>
          <a:xfrm>
            <a:off x="4671404" y="5344010"/>
            <a:ext cx="2179949"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8" name="矩形 27"/>
          <p:cNvSpPr/>
          <p:nvPr/>
        </p:nvSpPr>
        <p:spPr>
          <a:xfrm>
            <a:off x="7457284" y="2580683"/>
            <a:ext cx="2715108" cy="2800767"/>
          </a:xfrm>
          <a:prstGeom prst="rect">
            <a:avLst/>
          </a:prstGeom>
        </p:spPr>
        <p:txBody>
          <a:bodyPr wrap="square">
            <a:spAutoFit/>
          </a:bodyPr>
          <a:lstStyle/>
          <a:p>
            <a:pPr defTabSz="913765"/>
            <a:r>
              <a:rPr lang="en-US" altLang="zh-CN" sz="2400" kern="0" dirty="0" smtClean="0">
                <a:cs typeface="+mn-ea"/>
                <a:sym typeface="+mn-lt"/>
              </a:rPr>
              <a:t>Rose Enterprise</a:t>
            </a:r>
            <a:r>
              <a:rPr lang="zh-CN" altLang="en-US" sz="2400" kern="0" dirty="0" smtClean="0">
                <a:cs typeface="+mn-ea"/>
                <a:sym typeface="+mn-lt"/>
              </a:rPr>
              <a:t>：支持用</a:t>
            </a:r>
            <a:r>
              <a:rPr lang="en-US" altLang="zh-CN" sz="2400" kern="0" dirty="0" smtClean="0">
                <a:cs typeface="+mn-ea"/>
                <a:sym typeface="+mn-lt"/>
              </a:rPr>
              <a:t>C++</a:t>
            </a:r>
            <a:r>
              <a:rPr lang="zh-CN" altLang="en-US" sz="2400" kern="0" dirty="0" smtClean="0">
                <a:cs typeface="+mn-ea"/>
                <a:sym typeface="+mn-lt"/>
              </a:rPr>
              <a:t>、</a:t>
            </a:r>
            <a:r>
              <a:rPr lang="en-US" altLang="zh-CN" sz="2400" kern="0" dirty="0" smtClean="0">
                <a:cs typeface="+mn-ea"/>
                <a:sym typeface="+mn-lt"/>
              </a:rPr>
              <a:t>Java</a:t>
            </a:r>
            <a:r>
              <a:rPr lang="zh-CN" altLang="en-US" sz="2400" kern="0" dirty="0" smtClean="0">
                <a:cs typeface="+mn-ea"/>
                <a:sym typeface="+mn-lt"/>
              </a:rPr>
              <a:t>、</a:t>
            </a:r>
            <a:r>
              <a:rPr lang="en-US" altLang="zh-CN" sz="2400" kern="0" dirty="0" smtClean="0">
                <a:cs typeface="+mn-ea"/>
                <a:sym typeface="+mn-lt"/>
              </a:rPr>
              <a:t>Visual Basic</a:t>
            </a:r>
            <a:r>
              <a:rPr lang="zh-CN" altLang="en-US" sz="2400" kern="0" dirty="0" smtClean="0">
                <a:cs typeface="+mn-ea"/>
                <a:sym typeface="+mn-lt"/>
              </a:rPr>
              <a:t>和</a:t>
            </a:r>
            <a:r>
              <a:rPr lang="en-US" altLang="zh-CN" sz="2400" kern="0" dirty="0" smtClean="0">
                <a:cs typeface="+mn-ea"/>
                <a:sym typeface="+mn-lt"/>
              </a:rPr>
              <a:t>Oracle</a:t>
            </a:r>
            <a:r>
              <a:rPr lang="zh-CN" altLang="en-US" sz="2400" kern="0" dirty="0" smtClean="0">
                <a:cs typeface="+mn-ea"/>
                <a:sym typeface="+mn-lt"/>
              </a:rPr>
              <a:t>生成代码，支持逆向工程</a:t>
            </a:r>
            <a:endParaRPr lang="zh-CN" altLang="en-US" sz="2400" kern="0" dirty="0" smtClean="0">
              <a:cs typeface="+mn-ea"/>
              <a:sym typeface="+mn-lt"/>
            </a:endParaRPr>
          </a:p>
          <a:p>
            <a:pPr defTabSz="913765"/>
            <a:endParaRPr lang="zh-CN" altLang="en-US" sz="3200" kern="0" dirty="0">
              <a:solidFill>
                <a:sysClr val="windowText" lastClr="000000"/>
              </a:solidFill>
              <a:cs typeface="+mn-ea"/>
              <a:sym typeface="+mn-lt"/>
            </a:endParaRPr>
          </a:p>
        </p:txBody>
      </p:sp>
      <p:cxnSp>
        <p:nvCxnSpPr>
          <p:cNvPr id="29" name="直线连接符 28"/>
          <p:cNvCxnSpPr/>
          <p:nvPr/>
        </p:nvCxnSpPr>
        <p:spPr>
          <a:xfrm>
            <a:off x="7724864" y="5355969"/>
            <a:ext cx="2179948"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5" name="文本占位符 14"/>
          <p:cNvSpPr>
            <a:spLocks noGrp="1"/>
          </p:cNvSpPr>
          <p:nvPr>
            <p:ph type="body" sz="quarter" idx="10"/>
          </p:nvPr>
        </p:nvSpPr>
        <p:spPr>
          <a:xfrm>
            <a:off x="471187" y="95451"/>
            <a:ext cx="3363311" cy="584775"/>
          </a:xfrm>
        </p:spPr>
        <p:txBody>
          <a:bodyPr/>
          <a:lstStyle/>
          <a:p>
            <a:r>
              <a:rPr lang="zh-CN" altLang="en-US" kern="0" dirty="0" smtClean="0">
                <a:sym typeface="+mn-lt"/>
              </a:rPr>
              <a:t>历史介绍</a:t>
            </a:r>
            <a:endParaRPr lang="en-US" altLang="zh-CN" kern="0" dirty="0">
              <a:sym typeface="+mn-lt"/>
            </a:endParaRPr>
          </a:p>
        </p:txBody>
      </p:sp>
      <p:sp>
        <p:nvSpPr>
          <p:cNvPr id="16" name="文本占位符 15"/>
          <p:cNvSpPr>
            <a:spLocks noGrp="1"/>
          </p:cNvSpPr>
          <p:nvPr>
            <p:ph type="body" sz="quarter" idx="12"/>
          </p:nvPr>
        </p:nvSpPr>
        <p:spPr>
          <a:xfrm>
            <a:off x="471187" y="662803"/>
            <a:ext cx="1683474" cy="297454"/>
          </a:xfrm>
        </p:spPr>
        <p:txBody>
          <a:bodyPr/>
          <a:lstStyle/>
          <a:p>
            <a:r>
              <a:rPr lang="en-US" altLang="zh-CN" kern="0" dirty="0">
                <a:sym typeface="+mn-lt"/>
              </a:rPr>
              <a:t>THE </a:t>
            </a:r>
            <a:r>
              <a:rPr lang="en-US" altLang="zh-CN" kern="0" dirty="0" smtClean="0">
                <a:sym typeface="+mn-lt"/>
              </a:rPr>
              <a:t>SECOND PART</a:t>
            </a:r>
            <a:endParaRPr lang="zh-CN" altLang="en-US" kern="0" dirty="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000000"/>
      </a:dk2>
      <a:lt2>
        <a:srgbClr val="FFFFFF"/>
      </a:lt2>
      <a:accent1>
        <a:srgbClr val="EEECE1"/>
      </a:accent1>
      <a:accent2>
        <a:srgbClr val="879165"/>
      </a:accent2>
      <a:accent3>
        <a:srgbClr val="9BBB59"/>
      </a:accent3>
      <a:accent4>
        <a:srgbClr val="C0504D"/>
      </a:accent4>
      <a:accent5>
        <a:srgbClr val="8064A2"/>
      </a:accent5>
      <a:accent6>
        <a:srgbClr val="4BACC6"/>
      </a:accent6>
      <a:hlink>
        <a:srgbClr val="0000FF"/>
      </a:hlink>
      <a:folHlink>
        <a:srgbClr val="800080"/>
      </a:folHlink>
    </a:clrScheme>
    <a:fontScheme name="Temp">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30000"/>
          </a:lnSpc>
          <a:spcBef>
            <a:spcPts val="600"/>
          </a:spcBef>
          <a:defRPr sz="14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3702</Words>
  <Application>WPS 演示</Application>
  <PresentationFormat>自定义</PresentationFormat>
  <Paragraphs>323</Paragraphs>
  <Slides>27</Slides>
  <Notes>2</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27</vt:i4>
      </vt:variant>
    </vt:vector>
  </HeadingPairs>
  <TitlesOfParts>
    <vt:vector size="43" baseType="lpstr">
      <vt:lpstr>Arial</vt:lpstr>
      <vt:lpstr>宋体</vt:lpstr>
      <vt:lpstr>Wingdings</vt:lpstr>
      <vt:lpstr>微软雅黑</vt:lpstr>
      <vt:lpstr>Arial</vt:lpstr>
      <vt:lpstr>Century Gothic</vt:lpstr>
      <vt:lpstr>Segoe UI Light</vt:lpstr>
      <vt:lpstr>Segoe UI Light</vt:lpstr>
      <vt:lpstr>Times New Roman</vt:lpstr>
      <vt:lpstr>Century Gothic</vt:lpstr>
      <vt:lpstr>Century</vt:lpstr>
      <vt:lpstr>Calibri</vt:lpstr>
      <vt:lpstr>Office Theme</vt:lpstr>
      <vt:lpstr>OfficePLUS</vt:lpstr>
      <vt:lpstr>PBrush</vt:lpstr>
      <vt:lpstr>Word.Picture.8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nh</cp:lastModifiedBy>
  <cp:revision>105</cp:revision>
  <dcterms:created xsi:type="dcterms:W3CDTF">2015-08-18T02:51:00Z</dcterms:created>
  <dcterms:modified xsi:type="dcterms:W3CDTF">2016-11-01T05:16:21Z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